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4"/>
  </p:notesMasterIdLst>
  <p:handoutMasterIdLst>
    <p:handoutMasterId r:id="rId15"/>
  </p:handoutMasterIdLst>
  <p:sldIdLst>
    <p:sldId id="292" r:id="rId5"/>
    <p:sldId id="291" r:id="rId6"/>
    <p:sldId id="294" r:id="rId7"/>
    <p:sldId id="295" r:id="rId8"/>
    <p:sldId id="296" r:id="rId9"/>
    <p:sldId id="297" r:id="rId10"/>
    <p:sldId id="299" r:id="rId11"/>
    <p:sldId id="298" r:id="rId12"/>
    <p:sldId id="293" r:id="rId13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820"/>
    <a:srgbClr val="8CA085"/>
    <a:srgbClr val="E6CBA0"/>
    <a:srgbClr val="E98B0D"/>
    <a:srgbClr val="E2973C"/>
    <a:srgbClr val="FBFBFB"/>
    <a:srgbClr val="738AC3"/>
    <a:srgbClr val="B5C1DF"/>
    <a:srgbClr val="374D81"/>
    <a:srgbClr val="9BD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70" autoAdjust="0"/>
    <p:restoredTop sz="94639" autoAdjust="0"/>
  </p:normalViewPr>
  <p:slideViewPr>
    <p:cSldViewPr snapToGrid="0">
      <p:cViewPr varScale="1">
        <p:scale>
          <a:sx n="84" d="100"/>
          <a:sy n="84" d="100"/>
        </p:scale>
        <p:origin x="200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4797A6-AE70-2D44-A677-12796498C5AA}" type="doc">
      <dgm:prSet loTypeId="urn:microsoft.com/office/officeart/2005/8/layout/radial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3BB5742-A5AD-1447-95AF-8AB1FFD1D833}">
      <dgm:prSet phldrT="[Testo]"/>
      <dgm:spPr>
        <a:solidFill>
          <a:srgbClr val="E98B0D"/>
        </a:solidFill>
      </dgm:spPr>
      <dgm:t>
        <a:bodyPr/>
        <a:lstStyle/>
        <a:p>
          <a:r>
            <a:rPr lang="it-IT" dirty="0"/>
            <a:t>Grave ipotensione</a:t>
          </a:r>
        </a:p>
      </dgm:t>
    </dgm:pt>
    <dgm:pt modelId="{AE786A16-6A9A-A747-9C0E-6CEF3D98F39E}" type="parTrans" cxnId="{C4BC2162-FE8B-8A45-8E5A-427980A8DB8D}">
      <dgm:prSet/>
      <dgm:spPr/>
      <dgm:t>
        <a:bodyPr/>
        <a:lstStyle/>
        <a:p>
          <a:endParaRPr lang="it-IT"/>
        </a:p>
      </dgm:t>
    </dgm:pt>
    <dgm:pt modelId="{97FBE1CD-97F1-6042-B540-88AC909C26E8}" type="sibTrans" cxnId="{C4BC2162-FE8B-8A45-8E5A-427980A8DB8D}">
      <dgm:prSet/>
      <dgm:spPr/>
      <dgm:t>
        <a:bodyPr/>
        <a:lstStyle/>
        <a:p>
          <a:endParaRPr lang="it-IT"/>
        </a:p>
      </dgm:t>
    </dgm:pt>
    <dgm:pt modelId="{17BCC9CF-2424-4948-AAD3-0F6A84567D86}">
      <dgm:prSet phldrT="[Testo]" phldr="1"/>
      <dgm:spPr/>
      <dgm:t>
        <a:bodyPr/>
        <a:lstStyle/>
        <a:p>
          <a:endParaRPr lang="it-IT" dirty="0"/>
        </a:p>
      </dgm:t>
    </dgm:pt>
    <dgm:pt modelId="{7796B82E-55FB-7A45-AC5C-AF4526AA0B82}" type="parTrans" cxnId="{AF969255-2D63-0142-908C-4BD7AAC0E98E}">
      <dgm:prSet/>
      <dgm:spPr/>
      <dgm:t>
        <a:bodyPr/>
        <a:lstStyle/>
        <a:p>
          <a:endParaRPr lang="it-IT"/>
        </a:p>
      </dgm:t>
    </dgm:pt>
    <dgm:pt modelId="{A0795E55-9D05-BD48-A216-363517798658}" type="sibTrans" cxnId="{AF969255-2D63-0142-908C-4BD7AAC0E98E}">
      <dgm:prSet/>
      <dgm:spPr/>
      <dgm:t>
        <a:bodyPr/>
        <a:lstStyle/>
        <a:p>
          <a:endParaRPr lang="it-IT"/>
        </a:p>
      </dgm:t>
    </dgm:pt>
    <dgm:pt modelId="{39499EF0-BF62-9D49-AD0C-F2A76FB30DF4}">
      <dgm:prSet phldrT="[Testo]"/>
      <dgm:spPr>
        <a:solidFill>
          <a:srgbClr val="E6CBA0"/>
        </a:solidFill>
      </dgm:spPr>
      <dgm:t>
        <a:bodyPr/>
        <a:lstStyle/>
        <a:p>
          <a:r>
            <a:rPr lang="it-IT" dirty="0"/>
            <a:t>FA ad elevata risposta ventricolare</a:t>
          </a:r>
        </a:p>
      </dgm:t>
    </dgm:pt>
    <dgm:pt modelId="{30C34175-7F8D-5140-A379-F875E7737394}" type="parTrans" cxnId="{1D288086-A10E-6B47-A184-FBEE2F08110F}">
      <dgm:prSet/>
      <dgm:spPr/>
      <dgm:t>
        <a:bodyPr/>
        <a:lstStyle/>
        <a:p>
          <a:endParaRPr lang="it-IT"/>
        </a:p>
      </dgm:t>
    </dgm:pt>
    <dgm:pt modelId="{09AFF6D5-0812-8D41-85C1-F87CE6210A3C}" type="sibTrans" cxnId="{1D288086-A10E-6B47-A184-FBEE2F08110F}">
      <dgm:prSet/>
      <dgm:spPr/>
      <dgm:t>
        <a:bodyPr/>
        <a:lstStyle/>
        <a:p>
          <a:endParaRPr lang="it-IT"/>
        </a:p>
      </dgm:t>
    </dgm:pt>
    <dgm:pt modelId="{4C70FFAE-F228-7A49-8369-F3FF7472C0A9}">
      <dgm:prSet phldrT="[Testo]" phldr="1"/>
      <dgm:spPr/>
      <dgm:t>
        <a:bodyPr/>
        <a:lstStyle/>
        <a:p>
          <a:endParaRPr lang="it-IT" dirty="0"/>
        </a:p>
      </dgm:t>
    </dgm:pt>
    <dgm:pt modelId="{18CD3906-138F-9C49-B454-A06428C3D54A}" type="parTrans" cxnId="{43A1CDB4-F193-3B4B-B704-0BD22FA1555E}">
      <dgm:prSet/>
      <dgm:spPr/>
      <dgm:t>
        <a:bodyPr/>
        <a:lstStyle/>
        <a:p>
          <a:endParaRPr lang="it-IT"/>
        </a:p>
      </dgm:t>
    </dgm:pt>
    <dgm:pt modelId="{5ABCB1CB-8D3A-0846-8C15-ABC4AEC40467}" type="sibTrans" cxnId="{43A1CDB4-F193-3B4B-B704-0BD22FA1555E}">
      <dgm:prSet/>
      <dgm:spPr/>
      <dgm:t>
        <a:bodyPr/>
        <a:lstStyle/>
        <a:p>
          <a:endParaRPr lang="it-IT"/>
        </a:p>
      </dgm:t>
    </dgm:pt>
    <dgm:pt modelId="{E1CD499D-1583-7F45-B807-4253C27A17C9}">
      <dgm:prSet phldrT="[Testo]"/>
      <dgm:spPr>
        <a:solidFill>
          <a:srgbClr val="8CA085"/>
        </a:solidFill>
      </dgm:spPr>
      <dgm:t>
        <a:bodyPr/>
        <a:lstStyle/>
        <a:p>
          <a:r>
            <a:rPr lang="it-IT" dirty="0"/>
            <a:t>Perdita di coscienza</a:t>
          </a:r>
        </a:p>
      </dgm:t>
    </dgm:pt>
    <dgm:pt modelId="{7BC3010E-2150-8342-9029-360E8505F9F7}" type="sibTrans" cxnId="{52CB7FF5-AA7A-8246-8E6C-6C98CD5413D9}">
      <dgm:prSet/>
      <dgm:spPr/>
      <dgm:t>
        <a:bodyPr/>
        <a:lstStyle/>
        <a:p>
          <a:endParaRPr lang="it-IT"/>
        </a:p>
      </dgm:t>
    </dgm:pt>
    <dgm:pt modelId="{077CF0E3-2CAA-3848-A685-002FC63011EE}" type="parTrans" cxnId="{52CB7FF5-AA7A-8246-8E6C-6C98CD5413D9}">
      <dgm:prSet/>
      <dgm:spPr/>
      <dgm:t>
        <a:bodyPr/>
        <a:lstStyle/>
        <a:p>
          <a:endParaRPr lang="it-IT"/>
        </a:p>
      </dgm:t>
    </dgm:pt>
    <dgm:pt modelId="{893566BE-3C76-0F49-96A7-1F370353B76E}">
      <dgm:prSet phldrT="[Testo]" phldr="1"/>
      <dgm:spPr/>
      <dgm:t>
        <a:bodyPr/>
        <a:lstStyle/>
        <a:p>
          <a:endParaRPr lang="it-IT" dirty="0"/>
        </a:p>
      </dgm:t>
    </dgm:pt>
    <dgm:pt modelId="{85F47C4E-C83D-B345-A3EF-184B67423E7C}" type="sibTrans" cxnId="{D3402175-EC34-8543-87D3-857C4A5F4777}">
      <dgm:prSet/>
      <dgm:spPr/>
      <dgm:t>
        <a:bodyPr/>
        <a:lstStyle/>
        <a:p>
          <a:endParaRPr lang="it-IT"/>
        </a:p>
      </dgm:t>
    </dgm:pt>
    <dgm:pt modelId="{76A5FFB3-8620-A24B-A8B5-7BAA5D4C81B1}" type="parTrans" cxnId="{D3402175-EC34-8543-87D3-857C4A5F4777}">
      <dgm:prSet/>
      <dgm:spPr/>
      <dgm:t>
        <a:bodyPr/>
        <a:lstStyle/>
        <a:p>
          <a:endParaRPr lang="it-IT"/>
        </a:p>
      </dgm:t>
    </dgm:pt>
    <dgm:pt modelId="{31353D38-A901-1D44-97D6-145319D28CB0}" type="pres">
      <dgm:prSet presAssocID="{794797A6-AE70-2D44-A677-12796498C5A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5D79A48-E356-B241-BCAA-CB7A2C86440A}" type="pres">
      <dgm:prSet presAssocID="{794797A6-AE70-2D44-A677-12796498C5AA}" presName="cycle" presStyleCnt="0"/>
      <dgm:spPr/>
    </dgm:pt>
    <dgm:pt modelId="{AACD1423-E4BB-3042-91DC-896455590E85}" type="pres">
      <dgm:prSet presAssocID="{794797A6-AE70-2D44-A677-12796498C5AA}" presName="centerShape" presStyleCnt="0"/>
      <dgm:spPr/>
    </dgm:pt>
    <dgm:pt modelId="{096B9E3D-E1AD-874E-A496-33E1B96A0707}" type="pres">
      <dgm:prSet presAssocID="{794797A6-AE70-2D44-A677-12796498C5AA}" presName="connSite" presStyleLbl="node1" presStyleIdx="0" presStyleCnt="4"/>
      <dgm:spPr/>
    </dgm:pt>
    <dgm:pt modelId="{7A93E27C-5565-2544-8E14-3A0D67D86E8D}" type="pres">
      <dgm:prSet presAssocID="{794797A6-AE70-2D44-A677-12796498C5AA}" presName="visible" presStyleLbl="node1" presStyleIdx="0" presStyleCnt="4" custLinFactNeighborX="0" custLinFactNeighborY="-557"/>
      <dgm:spPr>
        <a:solidFill>
          <a:srgbClr val="9B3820"/>
        </a:solidFill>
      </dgm:spPr>
    </dgm:pt>
    <dgm:pt modelId="{A50A1F72-EF1B-7043-80B6-2B1D62C9B349}" type="pres">
      <dgm:prSet presAssocID="{077CF0E3-2CAA-3848-A685-002FC63011EE}" presName="Name25" presStyleLbl="parChTrans1D1" presStyleIdx="0" presStyleCnt="3"/>
      <dgm:spPr/>
    </dgm:pt>
    <dgm:pt modelId="{F2F4AE71-98B7-684B-87CA-79A647F20602}" type="pres">
      <dgm:prSet presAssocID="{E1CD499D-1583-7F45-B807-4253C27A17C9}" presName="node" presStyleCnt="0"/>
      <dgm:spPr/>
    </dgm:pt>
    <dgm:pt modelId="{B54BE2C8-CC80-654B-8DD8-6754E886A871}" type="pres">
      <dgm:prSet presAssocID="{E1CD499D-1583-7F45-B807-4253C27A17C9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0202F75A-6326-0045-AC3B-2CA141193AEF}" type="pres">
      <dgm:prSet presAssocID="{E1CD499D-1583-7F45-B807-4253C27A17C9}" presName="childNode" presStyleLbl="revTx" presStyleIdx="0" presStyleCnt="3">
        <dgm:presLayoutVars>
          <dgm:bulletEnabled val="1"/>
        </dgm:presLayoutVars>
      </dgm:prSet>
      <dgm:spPr/>
    </dgm:pt>
    <dgm:pt modelId="{953281ED-B894-8C41-9BDE-EB73AB515237}" type="pres">
      <dgm:prSet presAssocID="{AE786A16-6A9A-A747-9C0E-6CEF3D98F39E}" presName="Name25" presStyleLbl="parChTrans1D1" presStyleIdx="1" presStyleCnt="3"/>
      <dgm:spPr/>
    </dgm:pt>
    <dgm:pt modelId="{ADD07B91-4EC9-544F-99CC-198D88204DCD}" type="pres">
      <dgm:prSet presAssocID="{93BB5742-A5AD-1447-95AF-8AB1FFD1D833}" presName="node" presStyleCnt="0"/>
      <dgm:spPr/>
    </dgm:pt>
    <dgm:pt modelId="{E194D3A2-5143-AF44-98AC-6D907A2EF79B}" type="pres">
      <dgm:prSet presAssocID="{93BB5742-A5AD-1447-95AF-8AB1FFD1D833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AAF8C7BA-F115-EF4E-84BF-658F604160D3}" type="pres">
      <dgm:prSet presAssocID="{93BB5742-A5AD-1447-95AF-8AB1FFD1D833}" presName="childNode" presStyleLbl="revTx" presStyleIdx="1" presStyleCnt="3">
        <dgm:presLayoutVars>
          <dgm:bulletEnabled val="1"/>
        </dgm:presLayoutVars>
      </dgm:prSet>
      <dgm:spPr/>
    </dgm:pt>
    <dgm:pt modelId="{27264FD8-6220-1641-BC44-DC3300C566FB}" type="pres">
      <dgm:prSet presAssocID="{30C34175-7F8D-5140-A379-F875E7737394}" presName="Name25" presStyleLbl="parChTrans1D1" presStyleIdx="2" presStyleCnt="3"/>
      <dgm:spPr/>
    </dgm:pt>
    <dgm:pt modelId="{DB7FB3B3-EFCD-A140-9635-F98E4C2D6734}" type="pres">
      <dgm:prSet presAssocID="{39499EF0-BF62-9D49-AD0C-F2A76FB30DF4}" presName="node" presStyleCnt="0"/>
      <dgm:spPr/>
    </dgm:pt>
    <dgm:pt modelId="{EB3C717A-C649-8E43-81A4-898F2982A550}" type="pres">
      <dgm:prSet presAssocID="{39499EF0-BF62-9D49-AD0C-F2A76FB30DF4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FD4B2719-E88C-BF42-841A-9FB2DBA74F39}" type="pres">
      <dgm:prSet presAssocID="{39499EF0-BF62-9D49-AD0C-F2A76FB30DF4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F8E73E0C-5A6E-B146-B50E-BE131EA824F8}" type="presOf" srcId="{30C34175-7F8D-5140-A379-F875E7737394}" destId="{27264FD8-6220-1641-BC44-DC3300C566FB}" srcOrd="0" destOrd="0" presId="urn:microsoft.com/office/officeart/2005/8/layout/radial2"/>
    <dgm:cxn modelId="{FFE2DB17-EBA4-834D-8C44-E9A9A67F807E}" type="presOf" srcId="{893566BE-3C76-0F49-96A7-1F370353B76E}" destId="{0202F75A-6326-0045-AC3B-2CA141193AEF}" srcOrd="0" destOrd="0" presId="urn:microsoft.com/office/officeart/2005/8/layout/radial2"/>
    <dgm:cxn modelId="{B3DF701A-17DB-E049-B5B3-879BD38775D7}" type="presOf" srcId="{AE786A16-6A9A-A747-9C0E-6CEF3D98F39E}" destId="{953281ED-B894-8C41-9BDE-EB73AB515237}" srcOrd="0" destOrd="0" presId="urn:microsoft.com/office/officeart/2005/8/layout/radial2"/>
    <dgm:cxn modelId="{AF969255-2D63-0142-908C-4BD7AAC0E98E}" srcId="{93BB5742-A5AD-1447-95AF-8AB1FFD1D833}" destId="{17BCC9CF-2424-4948-AAD3-0F6A84567D86}" srcOrd="0" destOrd="0" parTransId="{7796B82E-55FB-7A45-AC5C-AF4526AA0B82}" sibTransId="{A0795E55-9D05-BD48-A216-363517798658}"/>
    <dgm:cxn modelId="{C4BC2162-FE8B-8A45-8E5A-427980A8DB8D}" srcId="{794797A6-AE70-2D44-A677-12796498C5AA}" destId="{93BB5742-A5AD-1447-95AF-8AB1FFD1D833}" srcOrd="1" destOrd="0" parTransId="{AE786A16-6A9A-A747-9C0E-6CEF3D98F39E}" sibTransId="{97FBE1CD-97F1-6042-B540-88AC909C26E8}"/>
    <dgm:cxn modelId="{3B3C806D-B795-134A-A7C8-D9C623A2FC2F}" type="presOf" srcId="{077CF0E3-2CAA-3848-A685-002FC63011EE}" destId="{A50A1F72-EF1B-7043-80B6-2B1D62C9B349}" srcOrd="0" destOrd="0" presId="urn:microsoft.com/office/officeart/2005/8/layout/radial2"/>
    <dgm:cxn modelId="{D3402175-EC34-8543-87D3-857C4A5F4777}" srcId="{E1CD499D-1583-7F45-B807-4253C27A17C9}" destId="{893566BE-3C76-0F49-96A7-1F370353B76E}" srcOrd="0" destOrd="0" parTransId="{76A5FFB3-8620-A24B-A8B5-7BAA5D4C81B1}" sibTransId="{85F47C4E-C83D-B345-A3EF-184B67423E7C}"/>
    <dgm:cxn modelId="{1D288086-A10E-6B47-A184-FBEE2F08110F}" srcId="{794797A6-AE70-2D44-A677-12796498C5AA}" destId="{39499EF0-BF62-9D49-AD0C-F2A76FB30DF4}" srcOrd="2" destOrd="0" parTransId="{30C34175-7F8D-5140-A379-F875E7737394}" sibTransId="{09AFF6D5-0812-8D41-85C1-F87CE6210A3C}"/>
    <dgm:cxn modelId="{EF9FB487-907A-2F4D-84B3-348877EFF7CD}" type="presOf" srcId="{794797A6-AE70-2D44-A677-12796498C5AA}" destId="{31353D38-A901-1D44-97D6-145319D28CB0}" srcOrd="0" destOrd="0" presId="urn:microsoft.com/office/officeart/2005/8/layout/radial2"/>
    <dgm:cxn modelId="{7168BA93-FAB1-D74C-AF92-E24F61F29BF0}" type="presOf" srcId="{93BB5742-A5AD-1447-95AF-8AB1FFD1D833}" destId="{E194D3A2-5143-AF44-98AC-6D907A2EF79B}" srcOrd="0" destOrd="0" presId="urn:microsoft.com/office/officeart/2005/8/layout/radial2"/>
    <dgm:cxn modelId="{3F5238AF-3315-1144-9520-61AA9EB1C4F7}" type="presOf" srcId="{17BCC9CF-2424-4948-AAD3-0F6A84567D86}" destId="{AAF8C7BA-F115-EF4E-84BF-658F604160D3}" srcOrd="0" destOrd="0" presId="urn:microsoft.com/office/officeart/2005/8/layout/radial2"/>
    <dgm:cxn modelId="{43A1CDB4-F193-3B4B-B704-0BD22FA1555E}" srcId="{39499EF0-BF62-9D49-AD0C-F2A76FB30DF4}" destId="{4C70FFAE-F228-7A49-8369-F3FF7472C0A9}" srcOrd="0" destOrd="0" parTransId="{18CD3906-138F-9C49-B454-A06428C3D54A}" sibTransId="{5ABCB1CB-8D3A-0846-8C15-ABC4AEC40467}"/>
    <dgm:cxn modelId="{9DB411E2-0E10-1C4F-A284-54CCB7B0E49C}" type="presOf" srcId="{4C70FFAE-F228-7A49-8369-F3FF7472C0A9}" destId="{FD4B2719-E88C-BF42-841A-9FB2DBA74F39}" srcOrd="0" destOrd="0" presId="urn:microsoft.com/office/officeart/2005/8/layout/radial2"/>
    <dgm:cxn modelId="{51B6EFE3-213C-9149-A369-6F2A6A7F8CE1}" type="presOf" srcId="{39499EF0-BF62-9D49-AD0C-F2A76FB30DF4}" destId="{EB3C717A-C649-8E43-81A4-898F2982A550}" srcOrd="0" destOrd="0" presId="urn:microsoft.com/office/officeart/2005/8/layout/radial2"/>
    <dgm:cxn modelId="{FA47C7E7-DE47-0D46-BAAB-FA9F8EFE644D}" type="presOf" srcId="{E1CD499D-1583-7F45-B807-4253C27A17C9}" destId="{B54BE2C8-CC80-654B-8DD8-6754E886A871}" srcOrd="0" destOrd="0" presId="urn:microsoft.com/office/officeart/2005/8/layout/radial2"/>
    <dgm:cxn modelId="{52CB7FF5-AA7A-8246-8E6C-6C98CD5413D9}" srcId="{794797A6-AE70-2D44-A677-12796498C5AA}" destId="{E1CD499D-1583-7F45-B807-4253C27A17C9}" srcOrd="0" destOrd="0" parTransId="{077CF0E3-2CAA-3848-A685-002FC63011EE}" sibTransId="{7BC3010E-2150-8342-9029-360E8505F9F7}"/>
    <dgm:cxn modelId="{F4BDBCB4-CA00-584C-88A8-028CE478AA2A}" type="presParOf" srcId="{31353D38-A901-1D44-97D6-145319D28CB0}" destId="{C5D79A48-E356-B241-BCAA-CB7A2C86440A}" srcOrd="0" destOrd="0" presId="urn:microsoft.com/office/officeart/2005/8/layout/radial2"/>
    <dgm:cxn modelId="{1B00152E-DC7E-FC47-B6F5-7708087A7C7B}" type="presParOf" srcId="{C5D79A48-E356-B241-BCAA-CB7A2C86440A}" destId="{AACD1423-E4BB-3042-91DC-896455590E85}" srcOrd="0" destOrd="0" presId="urn:microsoft.com/office/officeart/2005/8/layout/radial2"/>
    <dgm:cxn modelId="{5C5D5B9B-C71F-5545-BC9E-42FD13EED635}" type="presParOf" srcId="{AACD1423-E4BB-3042-91DC-896455590E85}" destId="{096B9E3D-E1AD-874E-A496-33E1B96A0707}" srcOrd="0" destOrd="0" presId="urn:microsoft.com/office/officeart/2005/8/layout/radial2"/>
    <dgm:cxn modelId="{A8252351-EBB2-2A43-A282-A01FCBA4A3D8}" type="presParOf" srcId="{AACD1423-E4BB-3042-91DC-896455590E85}" destId="{7A93E27C-5565-2544-8E14-3A0D67D86E8D}" srcOrd="1" destOrd="0" presId="urn:microsoft.com/office/officeart/2005/8/layout/radial2"/>
    <dgm:cxn modelId="{32F75828-2FC1-B749-AB7F-228179EE9DBB}" type="presParOf" srcId="{C5D79A48-E356-B241-BCAA-CB7A2C86440A}" destId="{A50A1F72-EF1B-7043-80B6-2B1D62C9B349}" srcOrd="1" destOrd="0" presId="urn:microsoft.com/office/officeart/2005/8/layout/radial2"/>
    <dgm:cxn modelId="{E11AC634-D78E-8C4E-B949-92759FA2A523}" type="presParOf" srcId="{C5D79A48-E356-B241-BCAA-CB7A2C86440A}" destId="{F2F4AE71-98B7-684B-87CA-79A647F20602}" srcOrd="2" destOrd="0" presId="urn:microsoft.com/office/officeart/2005/8/layout/radial2"/>
    <dgm:cxn modelId="{963D9EEE-75CB-6742-8F62-B9F2ED0248DC}" type="presParOf" srcId="{F2F4AE71-98B7-684B-87CA-79A647F20602}" destId="{B54BE2C8-CC80-654B-8DD8-6754E886A871}" srcOrd="0" destOrd="0" presId="urn:microsoft.com/office/officeart/2005/8/layout/radial2"/>
    <dgm:cxn modelId="{63880E7E-95C7-C04F-B468-08003EE2CE78}" type="presParOf" srcId="{F2F4AE71-98B7-684B-87CA-79A647F20602}" destId="{0202F75A-6326-0045-AC3B-2CA141193AEF}" srcOrd="1" destOrd="0" presId="urn:microsoft.com/office/officeart/2005/8/layout/radial2"/>
    <dgm:cxn modelId="{119DCC24-C8B2-B748-B258-376D7CDD113F}" type="presParOf" srcId="{C5D79A48-E356-B241-BCAA-CB7A2C86440A}" destId="{953281ED-B894-8C41-9BDE-EB73AB515237}" srcOrd="3" destOrd="0" presId="urn:microsoft.com/office/officeart/2005/8/layout/radial2"/>
    <dgm:cxn modelId="{C4E49365-8034-A440-9710-D2B47CA059AF}" type="presParOf" srcId="{C5D79A48-E356-B241-BCAA-CB7A2C86440A}" destId="{ADD07B91-4EC9-544F-99CC-198D88204DCD}" srcOrd="4" destOrd="0" presId="urn:microsoft.com/office/officeart/2005/8/layout/radial2"/>
    <dgm:cxn modelId="{83D26F66-D5A2-FE46-82CC-03C3841437DD}" type="presParOf" srcId="{ADD07B91-4EC9-544F-99CC-198D88204DCD}" destId="{E194D3A2-5143-AF44-98AC-6D907A2EF79B}" srcOrd="0" destOrd="0" presId="urn:microsoft.com/office/officeart/2005/8/layout/radial2"/>
    <dgm:cxn modelId="{40B3749F-622B-684E-B0AE-08D7AB4F0758}" type="presParOf" srcId="{ADD07B91-4EC9-544F-99CC-198D88204DCD}" destId="{AAF8C7BA-F115-EF4E-84BF-658F604160D3}" srcOrd="1" destOrd="0" presId="urn:microsoft.com/office/officeart/2005/8/layout/radial2"/>
    <dgm:cxn modelId="{402734F3-A07B-9D4B-8808-4B367A6F8DC4}" type="presParOf" srcId="{C5D79A48-E356-B241-BCAA-CB7A2C86440A}" destId="{27264FD8-6220-1641-BC44-DC3300C566FB}" srcOrd="5" destOrd="0" presId="urn:microsoft.com/office/officeart/2005/8/layout/radial2"/>
    <dgm:cxn modelId="{94752A5A-DEE4-534A-8A00-E33D64676547}" type="presParOf" srcId="{C5D79A48-E356-B241-BCAA-CB7A2C86440A}" destId="{DB7FB3B3-EFCD-A140-9635-F98E4C2D6734}" srcOrd="6" destOrd="0" presId="urn:microsoft.com/office/officeart/2005/8/layout/radial2"/>
    <dgm:cxn modelId="{943A6CC3-51D2-A948-A41A-843A85322942}" type="presParOf" srcId="{DB7FB3B3-EFCD-A140-9635-F98E4C2D6734}" destId="{EB3C717A-C649-8E43-81A4-898F2982A550}" srcOrd="0" destOrd="0" presId="urn:microsoft.com/office/officeart/2005/8/layout/radial2"/>
    <dgm:cxn modelId="{3A7632AA-D384-F140-A16A-74098EBE92E5}" type="presParOf" srcId="{DB7FB3B3-EFCD-A140-9635-F98E4C2D6734}" destId="{FD4B2719-E88C-BF42-841A-9FB2DBA74F3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14D771-76F5-D746-B06E-24D76E11107F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B5318C8-0910-F54A-A32D-D2F62723F19B}">
      <dgm:prSet phldrT="[Testo]"/>
      <dgm:spPr>
        <a:solidFill>
          <a:srgbClr val="9B3820"/>
        </a:solidFill>
      </dgm:spPr>
      <dgm:t>
        <a:bodyPr/>
        <a:lstStyle/>
        <a:p>
          <a:r>
            <a:rPr lang="it-IT" dirty="0" err="1"/>
            <a:t>Relaparotomia</a:t>
          </a:r>
          <a:r>
            <a:rPr lang="it-IT" dirty="0"/>
            <a:t> con riduzione dello stomaco in addome</a:t>
          </a:r>
        </a:p>
      </dgm:t>
    </dgm:pt>
    <dgm:pt modelId="{D8AF9050-1B15-064A-BB40-7D5CD395F923}" type="parTrans" cxnId="{341C7D39-BE18-9E4E-8DD0-0A3DC3930C11}">
      <dgm:prSet/>
      <dgm:spPr/>
      <dgm:t>
        <a:bodyPr/>
        <a:lstStyle/>
        <a:p>
          <a:endParaRPr lang="it-IT"/>
        </a:p>
      </dgm:t>
    </dgm:pt>
    <dgm:pt modelId="{8C7F79D1-D3B4-FF46-A112-08D5679697F1}" type="sibTrans" cxnId="{341C7D39-BE18-9E4E-8DD0-0A3DC3930C11}">
      <dgm:prSet/>
      <dgm:spPr/>
      <dgm:t>
        <a:bodyPr/>
        <a:lstStyle/>
        <a:p>
          <a:endParaRPr lang="it-IT"/>
        </a:p>
      </dgm:t>
    </dgm:pt>
    <dgm:pt modelId="{8BB2510A-43DE-034E-A20D-AE63D9886094}">
      <dgm:prSet phldrT="[Testo]"/>
      <dgm:spPr>
        <a:solidFill>
          <a:srgbClr val="8CA085"/>
        </a:solidFill>
      </dgm:spPr>
      <dgm:t>
        <a:bodyPr/>
        <a:lstStyle/>
        <a:p>
          <a:r>
            <a:rPr lang="it-IT" dirty="0"/>
            <a:t>Plastica dello iato esofageo</a:t>
          </a:r>
        </a:p>
      </dgm:t>
    </dgm:pt>
    <dgm:pt modelId="{4E4DFE57-6C20-4846-880D-DA9D27E29999}" type="parTrans" cxnId="{BE936A89-A636-2645-8767-C6E8C0EB330C}">
      <dgm:prSet/>
      <dgm:spPr/>
      <dgm:t>
        <a:bodyPr/>
        <a:lstStyle/>
        <a:p>
          <a:endParaRPr lang="it-IT"/>
        </a:p>
      </dgm:t>
    </dgm:pt>
    <dgm:pt modelId="{AAB94AC0-EECD-9249-8899-149DC68FF16B}" type="sibTrans" cxnId="{BE936A89-A636-2645-8767-C6E8C0EB330C}">
      <dgm:prSet/>
      <dgm:spPr/>
      <dgm:t>
        <a:bodyPr/>
        <a:lstStyle/>
        <a:p>
          <a:endParaRPr lang="it-IT"/>
        </a:p>
      </dgm:t>
    </dgm:pt>
    <dgm:pt modelId="{BEBC3154-3AA1-CE48-9CDD-955CF6D276E5}">
      <dgm:prSet phldrT="[Testo]"/>
      <dgm:spPr>
        <a:solidFill>
          <a:srgbClr val="E6CBA0"/>
        </a:solidFill>
      </dgm:spPr>
      <dgm:t>
        <a:bodyPr/>
        <a:lstStyle/>
        <a:p>
          <a:r>
            <a:rPr lang="it-IT" dirty="0"/>
            <a:t>Confezionamento di ileostomia su bacchetta</a:t>
          </a:r>
        </a:p>
      </dgm:t>
    </dgm:pt>
    <dgm:pt modelId="{99581BD3-AB75-7143-A97A-925971B84E67}" type="parTrans" cxnId="{DE23D207-FA98-F34B-B24E-1B1514772998}">
      <dgm:prSet/>
      <dgm:spPr/>
      <dgm:t>
        <a:bodyPr/>
        <a:lstStyle/>
        <a:p>
          <a:endParaRPr lang="it-IT"/>
        </a:p>
      </dgm:t>
    </dgm:pt>
    <dgm:pt modelId="{C3D0CCAF-1BCE-BF4A-91BF-9EFF7D28D713}" type="sibTrans" cxnId="{DE23D207-FA98-F34B-B24E-1B1514772998}">
      <dgm:prSet/>
      <dgm:spPr/>
      <dgm:t>
        <a:bodyPr/>
        <a:lstStyle/>
        <a:p>
          <a:endParaRPr lang="it-IT"/>
        </a:p>
      </dgm:t>
    </dgm:pt>
    <dgm:pt modelId="{DA62BB4C-EAD6-2948-89AD-E264F16C76D3}">
      <dgm:prSet phldrT="[Testo]"/>
      <dgm:spPr>
        <a:solidFill>
          <a:srgbClr val="E2973C"/>
        </a:solidFill>
      </dgm:spPr>
      <dgm:t>
        <a:bodyPr/>
        <a:lstStyle/>
        <a:p>
          <a:r>
            <a:rPr lang="it-IT" dirty="0"/>
            <a:t>Reperto di colostomia </a:t>
          </a:r>
          <a:r>
            <a:rPr lang="it-IT" dirty="0" err="1"/>
            <a:t>subischemica</a:t>
          </a:r>
          <a:endParaRPr lang="it-IT" dirty="0"/>
        </a:p>
      </dgm:t>
    </dgm:pt>
    <dgm:pt modelId="{9673AF1D-52B6-8E45-B926-773B695D7EA5}" type="parTrans" cxnId="{1C86AC91-CB9E-B640-9AD7-A8F6B635E74B}">
      <dgm:prSet/>
      <dgm:spPr/>
      <dgm:t>
        <a:bodyPr/>
        <a:lstStyle/>
        <a:p>
          <a:endParaRPr lang="it-IT"/>
        </a:p>
      </dgm:t>
    </dgm:pt>
    <dgm:pt modelId="{AFF40DE1-8D45-7440-8426-F1146B79C351}" type="sibTrans" cxnId="{1C86AC91-CB9E-B640-9AD7-A8F6B635E74B}">
      <dgm:prSet/>
      <dgm:spPr/>
      <dgm:t>
        <a:bodyPr/>
        <a:lstStyle/>
        <a:p>
          <a:endParaRPr lang="it-IT"/>
        </a:p>
      </dgm:t>
    </dgm:pt>
    <dgm:pt modelId="{764A789D-760A-EF4D-8A3F-74A4C0CB4FBD}" type="pres">
      <dgm:prSet presAssocID="{7214D771-76F5-D746-B06E-24D76E11107F}" presName="Name0" presStyleCnt="0">
        <dgm:presLayoutVars>
          <dgm:chMax val="7"/>
          <dgm:chPref val="7"/>
          <dgm:dir/>
        </dgm:presLayoutVars>
      </dgm:prSet>
      <dgm:spPr/>
    </dgm:pt>
    <dgm:pt modelId="{E725248C-1693-DA46-BCD6-1BF6654F5FA2}" type="pres">
      <dgm:prSet presAssocID="{7214D771-76F5-D746-B06E-24D76E11107F}" presName="Name1" presStyleCnt="0"/>
      <dgm:spPr/>
    </dgm:pt>
    <dgm:pt modelId="{180A2C0C-DEA4-D04B-8C1A-8C04E176AB76}" type="pres">
      <dgm:prSet presAssocID="{7214D771-76F5-D746-B06E-24D76E11107F}" presName="cycle" presStyleCnt="0"/>
      <dgm:spPr/>
    </dgm:pt>
    <dgm:pt modelId="{8752E135-DDC5-4C4A-9085-BF8547222BE6}" type="pres">
      <dgm:prSet presAssocID="{7214D771-76F5-D746-B06E-24D76E11107F}" presName="srcNode" presStyleLbl="node1" presStyleIdx="0" presStyleCnt="4"/>
      <dgm:spPr/>
    </dgm:pt>
    <dgm:pt modelId="{88659A14-C285-9347-A896-E9CECA77D06F}" type="pres">
      <dgm:prSet presAssocID="{7214D771-76F5-D746-B06E-24D76E11107F}" presName="conn" presStyleLbl="parChTrans1D2" presStyleIdx="0" presStyleCnt="1"/>
      <dgm:spPr/>
    </dgm:pt>
    <dgm:pt modelId="{ADA405D4-071E-8646-941D-66F9F55EC9AD}" type="pres">
      <dgm:prSet presAssocID="{7214D771-76F5-D746-B06E-24D76E11107F}" presName="extraNode" presStyleLbl="node1" presStyleIdx="0" presStyleCnt="4"/>
      <dgm:spPr/>
    </dgm:pt>
    <dgm:pt modelId="{3E04668E-94B4-134B-A908-6F23366256F9}" type="pres">
      <dgm:prSet presAssocID="{7214D771-76F5-D746-B06E-24D76E11107F}" presName="dstNode" presStyleLbl="node1" presStyleIdx="0" presStyleCnt="4"/>
      <dgm:spPr/>
    </dgm:pt>
    <dgm:pt modelId="{41F7ED22-1835-CE48-900B-CEDA59879FF3}" type="pres">
      <dgm:prSet presAssocID="{AB5318C8-0910-F54A-A32D-D2F62723F19B}" presName="text_1" presStyleLbl="node1" presStyleIdx="0" presStyleCnt="4">
        <dgm:presLayoutVars>
          <dgm:bulletEnabled val="1"/>
        </dgm:presLayoutVars>
      </dgm:prSet>
      <dgm:spPr/>
    </dgm:pt>
    <dgm:pt modelId="{6C294087-6F56-774C-8AC8-4464542DACE3}" type="pres">
      <dgm:prSet presAssocID="{AB5318C8-0910-F54A-A32D-D2F62723F19B}" presName="accent_1" presStyleCnt="0"/>
      <dgm:spPr/>
    </dgm:pt>
    <dgm:pt modelId="{94C7079F-57FF-A14C-8764-C2BD316ADC0B}" type="pres">
      <dgm:prSet presAssocID="{AB5318C8-0910-F54A-A32D-D2F62723F19B}" presName="accentRepeatNode" presStyleLbl="solidFgAcc1" presStyleIdx="0" presStyleCnt="4"/>
      <dgm:spPr/>
    </dgm:pt>
    <dgm:pt modelId="{4055D7D2-B0EA-F445-9CB4-DA9D1430908B}" type="pres">
      <dgm:prSet presAssocID="{8BB2510A-43DE-034E-A20D-AE63D9886094}" presName="text_2" presStyleLbl="node1" presStyleIdx="1" presStyleCnt="4">
        <dgm:presLayoutVars>
          <dgm:bulletEnabled val="1"/>
        </dgm:presLayoutVars>
      </dgm:prSet>
      <dgm:spPr/>
    </dgm:pt>
    <dgm:pt modelId="{28F6829C-3E7A-F246-A93A-37D31CB896C0}" type="pres">
      <dgm:prSet presAssocID="{8BB2510A-43DE-034E-A20D-AE63D9886094}" presName="accent_2" presStyleCnt="0"/>
      <dgm:spPr/>
    </dgm:pt>
    <dgm:pt modelId="{25882F77-EAE2-2F42-B9A3-1D3440A8189C}" type="pres">
      <dgm:prSet presAssocID="{8BB2510A-43DE-034E-A20D-AE63D9886094}" presName="accentRepeatNode" presStyleLbl="solidFgAcc1" presStyleIdx="1" presStyleCnt="4"/>
      <dgm:spPr/>
    </dgm:pt>
    <dgm:pt modelId="{9C4510AA-ABF1-E045-BC3D-88804A12E39E}" type="pres">
      <dgm:prSet presAssocID="{DA62BB4C-EAD6-2948-89AD-E264F16C76D3}" presName="text_3" presStyleLbl="node1" presStyleIdx="2" presStyleCnt="4">
        <dgm:presLayoutVars>
          <dgm:bulletEnabled val="1"/>
        </dgm:presLayoutVars>
      </dgm:prSet>
      <dgm:spPr/>
    </dgm:pt>
    <dgm:pt modelId="{77FD7BCD-B8FE-CA40-B24F-3820B3E76599}" type="pres">
      <dgm:prSet presAssocID="{DA62BB4C-EAD6-2948-89AD-E264F16C76D3}" presName="accent_3" presStyleCnt="0"/>
      <dgm:spPr/>
    </dgm:pt>
    <dgm:pt modelId="{AEA122BD-D10D-684A-955B-4E2A6584DC4F}" type="pres">
      <dgm:prSet presAssocID="{DA62BB4C-EAD6-2948-89AD-E264F16C76D3}" presName="accentRepeatNode" presStyleLbl="solidFgAcc1" presStyleIdx="2" presStyleCnt="4"/>
      <dgm:spPr/>
    </dgm:pt>
    <dgm:pt modelId="{D34DB7D1-BB81-7C4E-BB78-8951905159F5}" type="pres">
      <dgm:prSet presAssocID="{BEBC3154-3AA1-CE48-9CDD-955CF6D276E5}" presName="text_4" presStyleLbl="node1" presStyleIdx="3" presStyleCnt="4">
        <dgm:presLayoutVars>
          <dgm:bulletEnabled val="1"/>
        </dgm:presLayoutVars>
      </dgm:prSet>
      <dgm:spPr/>
    </dgm:pt>
    <dgm:pt modelId="{83CBCD9E-4406-7A4B-B5CC-62A6316C8456}" type="pres">
      <dgm:prSet presAssocID="{BEBC3154-3AA1-CE48-9CDD-955CF6D276E5}" presName="accent_4" presStyleCnt="0"/>
      <dgm:spPr/>
    </dgm:pt>
    <dgm:pt modelId="{2C3D1C0B-81E9-E645-AF23-E1ECF3B12FE3}" type="pres">
      <dgm:prSet presAssocID="{BEBC3154-3AA1-CE48-9CDD-955CF6D276E5}" presName="accentRepeatNode" presStyleLbl="solidFgAcc1" presStyleIdx="3" presStyleCnt="4"/>
      <dgm:spPr/>
    </dgm:pt>
  </dgm:ptLst>
  <dgm:cxnLst>
    <dgm:cxn modelId="{DE23D207-FA98-F34B-B24E-1B1514772998}" srcId="{7214D771-76F5-D746-B06E-24D76E11107F}" destId="{BEBC3154-3AA1-CE48-9CDD-955CF6D276E5}" srcOrd="3" destOrd="0" parTransId="{99581BD3-AB75-7143-A97A-925971B84E67}" sibTransId="{C3D0CCAF-1BCE-BF4A-91BF-9EFF7D28D713}"/>
    <dgm:cxn modelId="{341C7D39-BE18-9E4E-8DD0-0A3DC3930C11}" srcId="{7214D771-76F5-D746-B06E-24D76E11107F}" destId="{AB5318C8-0910-F54A-A32D-D2F62723F19B}" srcOrd="0" destOrd="0" parTransId="{D8AF9050-1B15-064A-BB40-7D5CD395F923}" sibTransId="{8C7F79D1-D3B4-FF46-A112-08D5679697F1}"/>
    <dgm:cxn modelId="{2A00FA5A-01BD-D943-A155-71F17A48CC49}" type="presOf" srcId="{AB5318C8-0910-F54A-A32D-D2F62723F19B}" destId="{41F7ED22-1835-CE48-900B-CEDA59879FF3}" srcOrd="0" destOrd="0" presId="urn:microsoft.com/office/officeart/2008/layout/VerticalCurvedList"/>
    <dgm:cxn modelId="{B754555D-5749-C343-A3CF-A7F213D211F6}" type="presOf" srcId="{DA62BB4C-EAD6-2948-89AD-E264F16C76D3}" destId="{9C4510AA-ABF1-E045-BC3D-88804A12E39E}" srcOrd="0" destOrd="0" presId="urn:microsoft.com/office/officeart/2008/layout/VerticalCurvedList"/>
    <dgm:cxn modelId="{66CC657A-DC39-2048-977C-5F2F99867A42}" type="presOf" srcId="{8C7F79D1-D3B4-FF46-A112-08D5679697F1}" destId="{88659A14-C285-9347-A896-E9CECA77D06F}" srcOrd="0" destOrd="0" presId="urn:microsoft.com/office/officeart/2008/layout/VerticalCurvedList"/>
    <dgm:cxn modelId="{BE936A89-A636-2645-8767-C6E8C0EB330C}" srcId="{7214D771-76F5-D746-B06E-24D76E11107F}" destId="{8BB2510A-43DE-034E-A20D-AE63D9886094}" srcOrd="1" destOrd="0" parTransId="{4E4DFE57-6C20-4846-880D-DA9D27E29999}" sibTransId="{AAB94AC0-EECD-9249-8899-149DC68FF16B}"/>
    <dgm:cxn modelId="{E816198B-1E4B-4D4C-B167-9C2AC1D9912B}" type="presOf" srcId="{8BB2510A-43DE-034E-A20D-AE63D9886094}" destId="{4055D7D2-B0EA-F445-9CB4-DA9D1430908B}" srcOrd="0" destOrd="0" presId="urn:microsoft.com/office/officeart/2008/layout/VerticalCurvedList"/>
    <dgm:cxn modelId="{1C86AC91-CB9E-B640-9AD7-A8F6B635E74B}" srcId="{7214D771-76F5-D746-B06E-24D76E11107F}" destId="{DA62BB4C-EAD6-2948-89AD-E264F16C76D3}" srcOrd="2" destOrd="0" parTransId="{9673AF1D-52B6-8E45-B926-773B695D7EA5}" sibTransId="{AFF40DE1-8D45-7440-8426-F1146B79C351}"/>
    <dgm:cxn modelId="{E80AE0A7-958F-BC4C-9928-4C80D41B18A7}" type="presOf" srcId="{7214D771-76F5-D746-B06E-24D76E11107F}" destId="{764A789D-760A-EF4D-8A3F-74A4C0CB4FBD}" srcOrd="0" destOrd="0" presId="urn:microsoft.com/office/officeart/2008/layout/VerticalCurvedList"/>
    <dgm:cxn modelId="{425BDEB5-31DA-D74B-94A1-C735FC95391B}" type="presOf" srcId="{BEBC3154-3AA1-CE48-9CDD-955CF6D276E5}" destId="{D34DB7D1-BB81-7C4E-BB78-8951905159F5}" srcOrd="0" destOrd="0" presId="urn:microsoft.com/office/officeart/2008/layout/VerticalCurvedList"/>
    <dgm:cxn modelId="{5BFCE1ED-F519-6E49-B64B-EC243DBCAB34}" type="presParOf" srcId="{764A789D-760A-EF4D-8A3F-74A4C0CB4FBD}" destId="{E725248C-1693-DA46-BCD6-1BF6654F5FA2}" srcOrd="0" destOrd="0" presId="urn:microsoft.com/office/officeart/2008/layout/VerticalCurvedList"/>
    <dgm:cxn modelId="{31CE7F86-4CB2-6140-8308-C833F397330C}" type="presParOf" srcId="{E725248C-1693-DA46-BCD6-1BF6654F5FA2}" destId="{180A2C0C-DEA4-D04B-8C1A-8C04E176AB76}" srcOrd="0" destOrd="0" presId="urn:microsoft.com/office/officeart/2008/layout/VerticalCurvedList"/>
    <dgm:cxn modelId="{03FB25FB-9F2B-4E45-8E91-25C23B359216}" type="presParOf" srcId="{180A2C0C-DEA4-D04B-8C1A-8C04E176AB76}" destId="{8752E135-DDC5-4C4A-9085-BF8547222BE6}" srcOrd="0" destOrd="0" presId="urn:microsoft.com/office/officeart/2008/layout/VerticalCurvedList"/>
    <dgm:cxn modelId="{59174345-19C7-4F41-A84A-4B8D427BD860}" type="presParOf" srcId="{180A2C0C-DEA4-D04B-8C1A-8C04E176AB76}" destId="{88659A14-C285-9347-A896-E9CECA77D06F}" srcOrd="1" destOrd="0" presId="urn:microsoft.com/office/officeart/2008/layout/VerticalCurvedList"/>
    <dgm:cxn modelId="{FB4F8645-E168-6D4F-9E55-44EC9865BAD2}" type="presParOf" srcId="{180A2C0C-DEA4-D04B-8C1A-8C04E176AB76}" destId="{ADA405D4-071E-8646-941D-66F9F55EC9AD}" srcOrd="2" destOrd="0" presId="urn:microsoft.com/office/officeart/2008/layout/VerticalCurvedList"/>
    <dgm:cxn modelId="{8EF8EA49-0625-7D45-BBBE-298564D5ED6B}" type="presParOf" srcId="{180A2C0C-DEA4-D04B-8C1A-8C04E176AB76}" destId="{3E04668E-94B4-134B-A908-6F23366256F9}" srcOrd="3" destOrd="0" presId="urn:microsoft.com/office/officeart/2008/layout/VerticalCurvedList"/>
    <dgm:cxn modelId="{0D45C1A7-658B-DA40-9536-89A6127B5CA5}" type="presParOf" srcId="{E725248C-1693-DA46-BCD6-1BF6654F5FA2}" destId="{41F7ED22-1835-CE48-900B-CEDA59879FF3}" srcOrd="1" destOrd="0" presId="urn:microsoft.com/office/officeart/2008/layout/VerticalCurvedList"/>
    <dgm:cxn modelId="{61CFDE43-48FD-654B-A6B8-E10BC54F6B5D}" type="presParOf" srcId="{E725248C-1693-DA46-BCD6-1BF6654F5FA2}" destId="{6C294087-6F56-774C-8AC8-4464542DACE3}" srcOrd="2" destOrd="0" presId="urn:microsoft.com/office/officeart/2008/layout/VerticalCurvedList"/>
    <dgm:cxn modelId="{F95ACCC9-3361-624B-8505-8E156C15629D}" type="presParOf" srcId="{6C294087-6F56-774C-8AC8-4464542DACE3}" destId="{94C7079F-57FF-A14C-8764-C2BD316ADC0B}" srcOrd="0" destOrd="0" presId="urn:microsoft.com/office/officeart/2008/layout/VerticalCurvedList"/>
    <dgm:cxn modelId="{A2A63BF3-B4A5-D848-BE04-F8843EE5EA50}" type="presParOf" srcId="{E725248C-1693-DA46-BCD6-1BF6654F5FA2}" destId="{4055D7D2-B0EA-F445-9CB4-DA9D1430908B}" srcOrd="3" destOrd="0" presId="urn:microsoft.com/office/officeart/2008/layout/VerticalCurvedList"/>
    <dgm:cxn modelId="{4A29A58E-988C-7E42-A179-1DCA305AD1F4}" type="presParOf" srcId="{E725248C-1693-DA46-BCD6-1BF6654F5FA2}" destId="{28F6829C-3E7A-F246-A93A-37D31CB896C0}" srcOrd="4" destOrd="0" presId="urn:microsoft.com/office/officeart/2008/layout/VerticalCurvedList"/>
    <dgm:cxn modelId="{3E9B01BF-303E-F44A-8870-BE770E7BDD43}" type="presParOf" srcId="{28F6829C-3E7A-F246-A93A-37D31CB896C0}" destId="{25882F77-EAE2-2F42-B9A3-1D3440A8189C}" srcOrd="0" destOrd="0" presId="urn:microsoft.com/office/officeart/2008/layout/VerticalCurvedList"/>
    <dgm:cxn modelId="{821D1AA6-A5F1-084A-ACA6-504E54B9843C}" type="presParOf" srcId="{E725248C-1693-DA46-BCD6-1BF6654F5FA2}" destId="{9C4510AA-ABF1-E045-BC3D-88804A12E39E}" srcOrd="5" destOrd="0" presId="urn:microsoft.com/office/officeart/2008/layout/VerticalCurvedList"/>
    <dgm:cxn modelId="{6EC4967B-C5D4-394B-B008-74B741F848EF}" type="presParOf" srcId="{E725248C-1693-DA46-BCD6-1BF6654F5FA2}" destId="{77FD7BCD-B8FE-CA40-B24F-3820B3E76599}" srcOrd="6" destOrd="0" presId="urn:microsoft.com/office/officeart/2008/layout/VerticalCurvedList"/>
    <dgm:cxn modelId="{246D3D1F-9D59-C742-A7C1-A5E0176FC2A8}" type="presParOf" srcId="{77FD7BCD-B8FE-CA40-B24F-3820B3E76599}" destId="{AEA122BD-D10D-684A-955B-4E2A6584DC4F}" srcOrd="0" destOrd="0" presId="urn:microsoft.com/office/officeart/2008/layout/VerticalCurvedList"/>
    <dgm:cxn modelId="{22550B5C-D3A8-C34D-88DA-E5D6C242429B}" type="presParOf" srcId="{E725248C-1693-DA46-BCD6-1BF6654F5FA2}" destId="{D34DB7D1-BB81-7C4E-BB78-8951905159F5}" srcOrd="7" destOrd="0" presId="urn:microsoft.com/office/officeart/2008/layout/VerticalCurvedList"/>
    <dgm:cxn modelId="{BCEFEA3E-6216-D346-B54F-D37DCEB6C53A}" type="presParOf" srcId="{E725248C-1693-DA46-BCD6-1BF6654F5FA2}" destId="{83CBCD9E-4406-7A4B-B5CC-62A6316C8456}" srcOrd="8" destOrd="0" presId="urn:microsoft.com/office/officeart/2008/layout/VerticalCurvedList"/>
    <dgm:cxn modelId="{78AAE3A0-CBBA-F343-BBC1-96C3C2A7559D}" type="presParOf" srcId="{83CBCD9E-4406-7A4B-B5CC-62A6316C8456}" destId="{2C3D1C0B-81E9-E645-AF23-E1ECF3B12F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64FD8-6220-1641-BC44-DC3300C566FB}">
      <dsp:nvSpPr>
        <dsp:cNvPr id="0" name=""/>
        <dsp:cNvSpPr/>
      </dsp:nvSpPr>
      <dsp:spPr>
        <a:xfrm rot="2535818">
          <a:off x="2661813" y="3827536"/>
          <a:ext cx="825260" cy="60644"/>
        </a:xfrm>
        <a:custGeom>
          <a:avLst/>
          <a:gdLst/>
          <a:ahLst/>
          <a:cxnLst/>
          <a:rect l="0" t="0" r="0" b="0"/>
          <a:pathLst>
            <a:path>
              <a:moveTo>
                <a:pt x="0" y="30322"/>
              </a:moveTo>
              <a:lnTo>
                <a:pt x="825260" y="3032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3281ED-B894-8C41-9BDE-EB73AB515237}">
      <dsp:nvSpPr>
        <dsp:cNvPr id="0" name=""/>
        <dsp:cNvSpPr/>
      </dsp:nvSpPr>
      <dsp:spPr>
        <a:xfrm>
          <a:off x="2769073" y="2679011"/>
          <a:ext cx="931730" cy="60644"/>
        </a:xfrm>
        <a:custGeom>
          <a:avLst/>
          <a:gdLst/>
          <a:ahLst/>
          <a:cxnLst/>
          <a:rect l="0" t="0" r="0" b="0"/>
          <a:pathLst>
            <a:path>
              <a:moveTo>
                <a:pt x="0" y="30322"/>
              </a:moveTo>
              <a:lnTo>
                <a:pt x="931730" y="3032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0A1F72-EF1B-7043-80B6-2B1D62C9B349}">
      <dsp:nvSpPr>
        <dsp:cNvPr id="0" name=""/>
        <dsp:cNvSpPr/>
      </dsp:nvSpPr>
      <dsp:spPr>
        <a:xfrm rot="19064182">
          <a:off x="2661813" y="1530485"/>
          <a:ext cx="825260" cy="60644"/>
        </a:xfrm>
        <a:custGeom>
          <a:avLst/>
          <a:gdLst/>
          <a:ahLst/>
          <a:cxnLst/>
          <a:rect l="0" t="0" r="0" b="0"/>
          <a:pathLst>
            <a:path>
              <a:moveTo>
                <a:pt x="0" y="30322"/>
              </a:moveTo>
              <a:lnTo>
                <a:pt x="825260" y="3032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93E27C-5565-2544-8E14-3A0D67D86E8D}">
      <dsp:nvSpPr>
        <dsp:cNvPr id="0" name=""/>
        <dsp:cNvSpPr/>
      </dsp:nvSpPr>
      <dsp:spPr>
        <a:xfrm>
          <a:off x="441401" y="1324861"/>
          <a:ext cx="2738437" cy="2738437"/>
        </a:xfrm>
        <a:prstGeom prst="ellipse">
          <a:avLst/>
        </a:prstGeom>
        <a:solidFill>
          <a:srgbClr val="9B382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4BE2C8-CC80-654B-8DD8-6754E886A871}">
      <dsp:nvSpPr>
        <dsp:cNvPr id="0" name=""/>
        <dsp:cNvSpPr/>
      </dsp:nvSpPr>
      <dsp:spPr>
        <a:xfrm>
          <a:off x="3180569" y="1294"/>
          <a:ext cx="1532998" cy="1532998"/>
        </a:xfrm>
        <a:prstGeom prst="ellipse">
          <a:avLst/>
        </a:prstGeom>
        <a:solidFill>
          <a:srgbClr val="8CA08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Perdita di coscienza</a:t>
          </a:r>
        </a:p>
      </dsp:txBody>
      <dsp:txXfrm>
        <a:off x="3405071" y="225796"/>
        <a:ext cx="1083994" cy="1083994"/>
      </dsp:txXfrm>
    </dsp:sp>
    <dsp:sp modelId="{0202F75A-6326-0045-AC3B-2CA141193AEF}">
      <dsp:nvSpPr>
        <dsp:cNvPr id="0" name=""/>
        <dsp:cNvSpPr/>
      </dsp:nvSpPr>
      <dsp:spPr>
        <a:xfrm>
          <a:off x="4866867" y="1294"/>
          <a:ext cx="2299497" cy="15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5500" kern="1200" dirty="0"/>
        </a:p>
      </dsp:txBody>
      <dsp:txXfrm>
        <a:off x="4866867" y="1294"/>
        <a:ext cx="2299497" cy="1532998"/>
      </dsp:txXfrm>
    </dsp:sp>
    <dsp:sp modelId="{E194D3A2-5143-AF44-98AC-6D907A2EF79B}">
      <dsp:nvSpPr>
        <dsp:cNvPr id="0" name=""/>
        <dsp:cNvSpPr/>
      </dsp:nvSpPr>
      <dsp:spPr>
        <a:xfrm>
          <a:off x="3700803" y="1942834"/>
          <a:ext cx="1532998" cy="1532998"/>
        </a:xfrm>
        <a:prstGeom prst="ellipse">
          <a:avLst/>
        </a:prstGeom>
        <a:solidFill>
          <a:srgbClr val="E98B0D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Grave ipotensione</a:t>
          </a:r>
        </a:p>
      </dsp:txBody>
      <dsp:txXfrm>
        <a:off x="3925305" y="2167336"/>
        <a:ext cx="1083994" cy="1083994"/>
      </dsp:txXfrm>
    </dsp:sp>
    <dsp:sp modelId="{AAF8C7BA-F115-EF4E-84BF-658F604160D3}">
      <dsp:nvSpPr>
        <dsp:cNvPr id="0" name=""/>
        <dsp:cNvSpPr/>
      </dsp:nvSpPr>
      <dsp:spPr>
        <a:xfrm>
          <a:off x="5387101" y="1942834"/>
          <a:ext cx="2299497" cy="15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5500" kern="1200" dirty="0"/>
        </a:p>
      </dsp:txBody>
      <dsp:txXfrm>
        <a:off x="5387101" y="1942834"/>
        <a:ext cx="2299497" cy="1532998"/>
      </dsp:txXfrm>
    </dsp:sp>
    <dsp:sp modelId="{EB3C717A-C649-8E43-81A4-898F2982A550}">
      <dsp:nvSpPr>
        <dsp:cNvPr id="0" name=""/>
        <dsp:cNvSpPr/>
      </dsp:nvSpPr>
      <dsp:spPr>
        <a:xfrm>
          <a:off x="3180569" y="3884374"/>
          <a:ext cx="1532998" cy="1532998"/>
        </a:xfrm>
        <a:prstGeom prst="ellipse">
          <a:avLst/>
        </a:prstGeom>
        <a:solidFill>
          <a:srgbClr val="E6CB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FA ad elevata risposta ventricolare</a:t>
          </a:r>
        </a:p>
      </dsp:txBody>
      <dsp:txXfrm>
        <a:off x="3405071" y="4108876"/>
        <a:ext cx="1083994" cy="1083994"/>
      </dsp:txXfrm>
    </dsp:sp>
    <dsp:sp modelId="{FD4B2719-E88C-BF42-841A-9FB2DBA74F39}">
      <dsp:nvSpPr>
        <dsp:cNvPr id="0" name=""/>
        <dsp:cNvSpPr/>
      </dsp:nvSpPr>
      <dsp:spPr>
        <a:xfrm>
          <a:off x="4866867" y="3884374"/>
          <a:ext cx="2299497" cy="1532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444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5500" kern="1200" dirty="0"/>
        </a:p>
      </dsp:txBody>
      <dsp:txXfrm>
        <a:off x="4866867" y="3884374"/>
        <a:ext cx="2299497" cy="15329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59A14-C285-9347-A896-E9CECA77D06F}">
      <dsp:nvSpPr>
        <dsp:cNvPr id="0" name=""/>
        <dsp:cNvSpPr/>
      </dsp:nvSpPr>
      <dsp:spPr>
        <a:xfrm>
          <a:off x="-5531165" y="-846830"/>
          <a:ext cx="6585701" cy="6585701"/>
        </a:xfrm>
        <a:prstGeom prst="blockArc">
          <a:avLst>
            <a:gd name="adj1" fmla="val 18900000"/>
            <a:gd name="adj2" fmla="val 2700000"/>
            <a:gd name="adj3" fmla="val 328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7ED22-1835-CE48-900B-CEDA59879FF3}">
      <dsp:nvSpPr>
        <dsp:cNvPr id="0" name=""/>
        <dsp:cNvSpPr/>
      </dsp:nvSpPr>
      <dsp:spPr>
        <a:xfrm>
          <a:off x="552046" y="376100"/>
          <a:ext cx="5975560" cy="752591"/>
        </a:xfrm>
        <a:prstGeom prst="rect">
          <a:avLst/>
        </a:prstGeom>
        <a:solidFill>
          <a:srgbClr val="9B382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36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 err="1"/>
            <a:t>Relaparotomia</a:t>
          </a:r>
          <a:r>
            <a:rPr lang="it-IT" sz="2200" kern="1200" dirty="0"/>
            <a:t> con riduzione dello stomaco in addome</a:t>
          </a:r>
        </a:p>
      </dsp:txBody>
      <dsp:txXfrm>
        <a:off x="552046" y="376100"/>
        <a:ext cx="5975560" cy="752591"/>
      </dsp:txXfrm>
    </dsp:sp>
    <dsp:sp modelId="{94C7079F-57FF-A14C-8764-C2BD316ADC0B}">
      <dsp:nvSpPr>
        <dsp:cNvPr id="0" name=""/>
        <dsp:cNvSpPr/>
      </dsp:nvSpPr>
      <dsp:spPr>
        <a:xfrm>
          <a:off x="81676" y="282026"/>
          <a:ext cx="940739" cy="9407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5D7D2-B0EA-F445-9CB4-DA9D1430908B}">
      <dsp:nvSpPr>
        <dsp:cNvPr id="0" name=""/>
        <dsp:cNvSpPr/>
      </dsp:nvSpPr>
      <dsp:spPr>
        <a:xfrm>
          <a:off x="983524" y="1505182"/>
          <a:ext cx="5544082" cy="752591"/>
        </a:xfrm>
        <a:prstGeom prst="rect">
          <a:avLst/>
        </a:prstGeom>
        <a:solidFill>
          <a:srgbClr val="8CA08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36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Plastica dello iato esofageo</a:t>
          </a:r>
        </a:p>
      </dsp:txBody>
      <dsp:txXfrm>
        <a:off x="983524" y="1505182"/>
        <a:ext cx="5544082" cy="752591"/>
      </dsp:txXfrm>
    </dsp:sp>
    <dsp:sp modelId="{25882F77-EAE2-2F42-B9A3-1D3440A8189C}">
      <dsp:nvSpPr>
        <dsp:cNvPr id="0" name=""/>
        <dsp:cNvSpPr/>
      </dsp:nvSpPr>
      <dsp:spPr>
        <a:xfrm>
          <a:off x="513154" y="1411108"/>
          <a:ext cx="940739" cy="9407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510AA-ABF1-E045-BC3D-88804A12E39E}">
      <dsp:nvSpPr>
        <dsp:cNvPr id="0" name=""/>
        <dsp:cNvSpPr/>
      </dsp:nvSpPr>
      <dsp:spPr>
        <a:xfrm>
          <a:off x="983524" y="2634265"/>
          <a:ext cx="5544082" cy="752591"/>
        </a:xfrm>
        <a:prstGeom prst="rect">
          <a:avLst/>
        </a:prstGeom>
        <a:solidFill>
          <a:srgbClr val="E2973C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36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Reperto di colostomia </a:t>
          </a:r>
          <a:r>
            <a:rPr lang="it-IT" sz="2200" kern="1200" dirty="0" err="1"/>
            <a:t>subischemica</a:t>
          </a:r>
          <a:endParaRPr lang="it-IT" sz="2200" kern="1200" dirty="0"/>
        </a:p>
      </dsp:txBody>
      <dsp:txXfrm>
        <a:off x="983524" y="2634265"/>
        <a:ext cx="5544082" cy="752591"/>
      </dsp:txXfrm>
    </dsp:sp>
    <dsp:sp modelId="{AEA122BD-D10D-684A-955B-4E2A6584DC4F}">
      <dsp:nvSpPr>
        <dsp:cNvPr id="0" name=""/>
        <dsp:cNvSpPr/>
      </dsp:nvSpPr>
      <dsp:spPr>
        <a:xfrm>
          <a:off x="513154" y="2540191"/>
          <a:ext cx="940739" cy="9407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DB7D1-BB81-7C4E-BB78-8951905159F5}">
      <dsp:nvSpPr>
        <dsp:cNvPr id="0" name=""/>
        <dsp:cNvSpPr/>
      </dsp:nvSpPr>
      <dsp:spPr>
        <a:xfrm>
          <a:off x="552046" y="3763348"/>
          <a:ext cx="5975560" cy="752591"/>
        </a:xfrm>
        <a:prstGeom prst="rect">
          <a:avLst/>
        </a:prstGeom>
        <a:solidFill>
          <a:srgbClr val="E6CB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7369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Confezionamento di ileostomia su bacchetta</a:t>
          </a:r>
        </a:p>
      </dsp:txBody>
      <dsp:txXfrm>
        <a:off x="552046" y="3763348"/>
        <a:ext cx="5975560" cy="752591"/>
      </dsp:txXfrm>
    </dsp:sp>
    <dsp:sp modelId="{2C3D1C0B-81E9-E645-AF23-E1ECF3B12FE3}">
      <dsp:nvSpPr>
        <dsp:cNvPr id="0" name=""/>
        <dsp:cNvSpPr/>
      </dsp:nvSpPr>
      <dsp:spPr>
        <a:xfrm>
          <a:off x="81676" y="3669274"/>
          <a:ext cx="940739" cy="9407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t>03/07/26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03/07/26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ma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t>03/07/26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5844" y="758952"/>
            <a:ext cx="4526280" cy="3227514"/>
          </a:xfrm>
        </p:spPr>
        <p:txBody>
          <a:bodyPr/>
          <a:lstStyle/>
          <a:p>
            <a:r>
              <a:rPr lang="it-IT" sz="3000" dirty="0"/>
              <a:t>L’occlusione intestinale neoplastica si complica con un’inattesa insufficienza respiratoria</a:t>
            </a:r>
            <a:endParaRPr sz="3000" dirty="0"/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sz="1400" dirty="0"/>
              <a:t>Dott.</a:t>
            </a:r>
            <a:r>
              <a:rPr lang="it-IT" sz="1400" dirty="0" err="1"/>
              <a:t>ssa</a:t>
            </a:r>
            <a:r>
              <a:rPr lang="it-IT" sz="1400" dirty="0"/>
              <a:t> </a:t>
            </a:r>
            <a:r>
              <a:rPr lang="it-IT" sz="1400" dirty="0" err="1"/>
              <a:t>ferent</a:t>
            </a:r>
            <a:r>
              <a:rPr lang="it-IT" sz="1400" dirty="0"/>
              <a:t> </a:t>
            </a:r>
            <a:r>
              <a:rPr lang="it-IT" sz="1400" dirty="0" err="1"/>
              <a:t>iulia</a:t>
            </a:r>
            <a:r>
              <a:rPr lang="it-IT" sz="1400" dirty="0"/>
              <a:t> c.</a:t>
            </a:r>
            <a:endParaRPr sz="1400" dirty="0"/>
          </a:p>
          <a:p>
            <a:r>
              <a:rPr lang="it-IT" sz="1400" dirty="0" err="1"/>
              <a:t>Uoc</a:t>
            </a:r>
            <a:r>
              <a:rPr lang="it-IT" sz="1400" dirty="0"/>
              <a:t> chirurgia generale (u) – </a:t>
            </a:r>
            <a:r>
              <a:rPr lang="it-IT" sz="1400" dirty="0" err="1"/>
              <a:t>terracina</a:t>
            </a:r>
            <a:endParaRPr lang="it-IT" sz="1400" dirty="0"/>
          </a:p>
          <a:p>
            <a:r>
              <a:rPr lang="it-IT" sz="1400" dirty="0"/>
              <a:t>Direttore: prof. Caronna </a:t>
            </a:r>
            <a:r>
              <a:rPr lang="it-IT" sz="1400" dirty="0" err="1"/>
              <a:t>roberto</a:t>
            </a:r>
            <a:r>
              <a:rPr lang="it-IT" sz="1400" dirty="0"/>
              <a:t> </a:t>
            </a:r>
          </a:p>
          <a:p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365760"/>
            <a:ext cx="2112264" cy="310896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31 LUGLIO 2024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4206240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it-IT" sz="5400" b="1" i="0" dirty="0">
                <a:latin typeface="Calibri Light"/>
              </a:rPr>
              <a:t>Paziente di </a:t>
            </a:r>
            <a:r>
              <a:rPr sz="5400" b="1" i="0" dirty="0">
                <a:latin typeface="Calibri Light"/>
              </a:rPr>
              <a:t>84 anni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2331720"/>
            <a:ext cx="548640" cy="45720"/>
          </a:xfrm>
          <a:prstGeom prst="rect">
            <a:avLst/>
          </a:prstGeom>
          <a:solidFill>
            <a:srgbClr val="F26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2606040"/>
            <a:ext cx="4206240" cy="832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it-IT" sz="1600" b="1" dirty="0">
                <a:solidFill>
                  <a:srgbClr val="9B3820"/>
                </a:solidFill>
                <a:latin typeface="Calibri"/>
              </a:rPr>
              <a:t>Motivo del ricovero:</a:t>
            </a:r>
            <a:r>
              <a:rPr sz="1300" b="1" i="0" dirty="0">
                <a:solidFill>
                  <a:srgbClr val="F26B43"/>
                </a:solidFill>
                <a:latin typeface="Calibri"/>
              </a:rPr>
              <a:t>
</a:t>
            </a:r>
            <a:r>
              <a:rPr lang="it-IT" sz="1400" i="0" dirty="0">
                <a:latin typeface="Calibri"/>
              </a:rPr>
              <a:t>O</a:t>
            </a:r>
            <a:r>
              <a:rPr sz="1600" b="0" i="0" dirty="0" err="1">
                <a:latin typeface="Calibri"/>
              </a:rPr>
              <a:t>cclusione</a:t>
            </a:r>
            <a:r>
              <a:rPr sz="1600" b="0" i="0" dirty="0">
                <a:latin typeface="Calibri"/>
              </a:rPr>
              <a:t> </a:t>
            </a:r>
            <a:r>
              <a:rPr sz="1600" b="0" i="0" dirty="0" err="1">
                <a:latin typeface="Calibri"/>
              </a:rPr>
              <a:t>intestinale</a:t>
            </a:r>
            <a:r>
              <a:rPr sz="1600" b="0" i="0" dirty="0">
                <a:latin typeface="Calibri"/>
              </a:rPr>
              <a:t> da </a:t>
            </a:r>
            <a:r>
              <a:rPr sz="1600" b="0" i="0" dirty="0" err="1">
                <a:latin typeface="Calibri"/>
              </a:rPr>
              <a:t>stenosi</a:t>
            </a:r>
            <a:r>
              <a:rPr sz="1600" b="0" i="0" dirty="0">
                <a:latin typeface="Calibri"/>
              </a:rPr>
              <a:t> serrata del sigma</a:t>
            </a:r>
            <a:r>
              <a:rPr lang="it-IT" sz="1600" b="0" i="0" dirty="0">
                <a:latin typeface="Calibri"/>
              </a:rPr>
              <a:t> su base neoplastica.</a:t>
            </a:r>
            <a:endParaRPr sz="1500" b="0" i="0" dirty="0"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9240" y="914400"/>
            <a:ext cx="603504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9B3820"/>
                </a:solidFill>
                <a:latin typeface="Calibri"/>
              </a:rPr>
              <a:t>INTERVENTO </a:t>
            </a:r>
            <a:r>
              <a:rPr lang="it-IT" b="1" dirty="0">
                <a:solidFill>
                  <a:srgbClr val="9B3820"/>
                </a:solidFill>
                <a:latin typeface="Calibri"/>
              </a:rPr>
              <a:t>CHIRURGICO IN URGENZA</a:t>
            </a:r>
            <a:endParaRPr b="1" i="0" dirty="0">
              <a:solidFill>
                <a:srgbClr val="9B3820"/>
              </a:solidFill>
              <a:latin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5349240" y="1472184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89320" y="1571428"/>
            <a:ext cx="539496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0" i="0" dirty="0" err="1">
                <a:latin typeface="Calibri"/>
              </a:rPr>
              <a:t>Resezione</a:t>
            </a:r>
            <a:r>
              <a:rPr b="0" i="0" dirty="0">
                <a:latin typeface="Calibri"/>
              </a:rPr>
              <a:t> del sigma e </a:t>
            </a:r>
            <a:r>
              <a:rPr b="0" i="0" dirty="0" err="1">
                <a:latin typeface="Calibri"/>
              </a:rPr>
              <a:t>resezione</a:t>
            </a:r>
            <a:r>
              <a:rPr b="0" i="0" dirty="0">
                <a:latin typeface="Calibri"/>
              </a:rPr>
              <a:t> </a:t>
            </a:r>
            <a:r>
              <a:rPr b="0" i="0" dirty="0" err="1">
                <a:latin typeface="Calibri"/>
              </a:rPr>
              <a:t>ileocolica</a:t>
            </a:r>
            <a:r>
              <a:rPr sz="1500"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573268" y="1927459"/>
            <a:ext cx="27432" cy="411480"/>
          </a:xfrm>
          <a:prstGeom prst="rect">
            <a:avLst/>
          </a:prstGeom>
          <a:solidFill>
            <a:srgbClr val="ACCB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349240" y="2338939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9320" y="2440108"/>
            <a:ext cx="539496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0" i="0" dirty="0">
                <a:latin typeface="Calibri"/>
              </a:rPr>
              <a:t>Anastomosi </a:t>
            </a:r>
            <a:r>
              <a:rPr b="0" i="0" dirty="0" err="1">
                <a:latin typeface="Calibri"/>
              </a:rPr>
              <a:t>ileocolica</a:t>
            </a:r>
            <a:r>
              <a:rPr b="0" i="0" dirty="0">
                <a:latin typeface="Calibri"/>
              </a:rPr>
              <a:t> </a:t>
            </a:r>
            <a:r>
              <a:rPr b="0" i="0" dirty="0" err="1">
                <a:latin typeface="Calibri"/>
              </a:rPr>
              <a:t>meccanica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59552" y="2794214"/>
            <a:ext cx="27432" cy="411480"/>
          </a:xfrm>
          <a:prstGeom prst="rect">
            <a:avLst/>
          </a:prstGeom>
          <a:solidFill>
            <a:srgbClr val="ACCB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5349240" y="3218687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3308788"/>
            <a:ext cx="5394960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0" i="0" dirty="0" err="1">
                <a:latin typeface="Calibri"/>
              </a:rPr>
              <a:t>Confezionamento</a:t>
            </a:r>
            <a:r>
              <a:rPr b="0" i="0" dirty="0">
                <a:latin typeface="Calibri"/>
              </a:rPr>
              <a:t> di </a:t>
            </a:r>
            <a:r>
              <a:rPr b="0" i="0" dirty="0" err="1">
                <a:latin typeface="Calibri"/>
              </a:rPr>
              <a:t>colostomia</a:t>
            </a:r>
            <a:r>
              <a:rPr b="0" i="0" dirty="0">
                <a:latin typeface="Calibri"/>
              </a:rPr>
              <a:t> </a:t>
            </a:r>
            <a:r>
              <a:rPr b="0" i="0" dirty="0" err="1">
                <a:latin typeface="Calibri"/>
              </a:rPr>
              <a:t>terminale</a:t>
            </a:r>
            <a:r>
              <a:rPr lang="it-IT" dirty="0">
                <a:latin typeface="Calibri"/>
              </a:rPr>
              <a:t> sin.</a:t>
            </a:r>
            <a:endParaRPr b="0" i="0" dirty="0"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2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B7B5A74-64F1-0A71-7C91-24FB9816FF4D}"/>
              </a:ext>
            </a:extLst>
          </p:cNvPr>
          <p:cNvSpPr txBox="1"/>
          <p:nvPr/>
        </p:nvSpPr>
        <p:spPr>
          <a:xfrm>
            <a:off x="658368" y="3597442"/>
            <a:ext cx="4206240" cy="11159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it-IT" sz="1600" b="1" i="0" dirty="0">
                <a:solidFill>
                  <a:srgbClr val="9B3820"/>
                </a:solidFill>
                <a:latin typeface="Calibri"/>
              </a:rPr>
              <a:t>Fattori di rischio concomitanti</a:t>
            </a:r>
            <a:r>
              <a:rPr sz="1300" b="1" i="0" dirty="0">
                <a:solidFill>
                  <a:srgbClr val="F26B43"/>
                </a:solidFill>
                <a:latin typeface="Calibri"/>
              </a:rPr>
              <a:t>
</a:t>
            </a:r>
            <a:r>
              <a:rPr lang="it-IT" sz="1600" dirty="0">
                <a:latin typeface="Calibri"/>
              </a:rPr>
              <a:t>- Voluminosa ernia iatale</a:t>
            </a:r>
          </a:p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it-IT" sz="1600" i="0" dirty="0">
                <a:latin typeface="Calibri"/>
              </a:rPr>
              <a:t>- Fibrillazione atriale parossistica ad elevata risposta ventricolare</a:t>
            </a:r>
            <a:endParaRPr i="0" dirty="0">
              <a:latin typeface="Calibri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09F86330-DDFC-31C7-DDB2-2ABBA0058D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438" t="68487" r="36406" b="7136"/>
          <a:stretch>
            <a:fillRect/>
          </a:stretch>
        </p:blipFill>
        <p:spPr>
          <a:xfrm>
            <a:off x="8432224" y="4472317"/>
            <a:ext cx="2952056" cy="2053751"/>
          </a:xfrm>
          <a:prstGeom prst="rect">
            <a:avLst/>
          </a:prstGeom>
        </p:spPr>
      </p:pic>
      <p:sp>
        <p:nvSpPr>
          <p:cNvPr id="15" name="Oval 12">
            <a:extLst>
              <a:ext uri="{FF2B5EF4-FFF2-40B4-BE49-F238E27FC236}">
                <a16:creationId xmlns:a16="http://schemas.microsoft.com/office/drawing/2014/main" id="{CD2A022B-0FD1-05B5-58DB-5B290D2B2DB2}"/>
              </a:ext>
            </a:extLst>
          </p:cNvPr>
          <p:cNvSpPr/>
          <p:nvPr/>
        </p:nvSpPr>
        <p:spPr>
          <a:xfrm>
            <a:off x="5358384" y="4100161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1500" b="1" dirty="0">
                <a:solidFill>
                  <a:srgbClr val="FFFFFF"/>
                </a:solidFill>
                <a:latin typeface="Calibri"/>
              </a:rPr>
              <a:t>4</a:t>
            </a:r>
            <a:endParaRPr sz="15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4BDF6E18-A65C-933C-71C0-F8E9D775F12A}"/>
              </a:ext>
            </a:extLst>
          </p:cNvPr>
          <p:cNvSpPr/>
          <p:nvPr/>
        </p:nvSpPr>
        <p:spPr>
          <a:xfrm>
            <a:off x="5573268" y="3688880"/>
            <a:ext cx="27432" cy="411480"/>
          </a:xfrm>
          <a:prstGeom prst="rect">
            <a:avLst/>
          </a:prstGeom>
          <a:solidFill>
            <a:srgbClr val="ACCB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35A7EE85-796B-B74E-7902-72C09D895100}"/>
              </a:ext>
            </a:extLst>
          </p:cNvPr>
          <p:cNvSpPr txBox="1"/>
          <p:nvPr/>
        </p:nvSpPr>
        <p:spPr>
          <a:xfrm>
            <a:off x="5989320" y="3920043"/>
            <a:ext cx="5394960" cy="55399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it-IT" b="0" i="0" dirty="0">
                <a:latin typeface="Calibri"/>
              </a:rPr>
              <a:t>Riduzione dello stomaco in addome e </a:t>
            </a:r>
            <a:r>
              <a:rPr lang="it-IT" b="0" i="0" dirty="0" err="1">
                <a:latin typeface="Calibri"/>
              </a:rPr>
              <a:t>gastropessi</a:t>
            </a:r>
            <a:r>
              <a:rPr lang="it-IT" b="0" i="0" dirty="0">
                <a:latin typeface="Calibri"/>
              </a:rPr>
              <a:t> senza plastica dello iato esofageo.</a:t>
            </a:r>
            <a:endParaRPr b="0" i="0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365760"/>
            <a:ext cx="4418617" cy="560348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Calibri"/>
              </a:rPr>
              <a:t>03 AGOSTO 2024 · 3</a:t>
            </a:r>
            <a:r>
              <a:rPr lang="it-IT" sz="2000" b="1" dirty="0">
                <a:solidFill>
                  <a:srgbClr val="FFFFFF"/>
                </a:solidFill>
                <a:latin typeface="Calibri"/>
              </a:rPr>
              <a:t>° GPO</a:t>
            </a:r>
            <a:endParaRPr sz="2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3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82F8DF8B-E426-5124-90C5-E0B893D99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2533835"/>
              </p:ext>
            </p:extLst>
          </p:nvPr>
        </p:nvGraphicFramePr>
        <p:xfrm>
          <a:off x="365760" y="119244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14F1BB25-A2C6-6735-EAC5-4F06D1DA9F86}"/>
              </a:ext>
            </a:extLst>
          </p:cNvPr>
          <p:cNvSpPr txBox="1"/>
          <p:nvPr/>
        </p:nvSpPr>
        <p:spPr>
          <a:xfrm>
            <a:off x="1188720" y="3578612"/>
            <a:ext cx="211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</a:rPr>
              <a:t>SpO2 70%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C67CA83-BA32-3135-64ED-6C3C72FE596D}"/>
              </a:ext>
            </a:extLst>
          </p:cNvPr>
          <p:cNvSpPr txBox="1"/>
          <p:nvPr/>
        </p:nvSpPr>
        <p:spPr>
          <a:xfrm>
            <a:off x="7133305" y="926108"/>
            <a:ext cx="34594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Sospetto clinico:</a:t>
            </a:r>
            <a:r>
              <a:rPr lang="it-IT" sz="3200" dirty="0">
                <a:sym typeface="Wingdings" pitchFamily="2" charset="2"/>
              </a:rPr>
              <a:t> </a:t>
            </a:r>
          </a:p>
          <a:p>
            <a:endParaRPr lang="it-IT" sz="3200" dirty="0">
              <a:sym typeface="Wingdings" pitchFamily="2" charset="2"/>
            </a:endParaRPr>
          </a:p>
          <a:p>
            <a:r>
              <a:rPr lang="it-IT" sz="3200" dirty="0">
                <a:sym typeface="Wingdings" pitchFamily="2" charset="2"/>
              </a:rPr>
              <a:t>Embolia polmonare massiva </a:t>
            </a:r>
          </a:p>
          <a:p>
            <a:r>
              <a:rPr lang="it-IT" sz="3200" dirty="0">
                <a:sym typeface="Wingdings" pitchFamily="2" charset="2"/>
              </a:rPr>
              <a:t>Stroke</a:t>
            </a:r>
            <a:endParaRPr lang="it-IT" sz="3200" dirty="0"/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1B08B57D-33C0-50BB-98A6-5A877EF9822D}"/>
              </a:ext>
            </a:extLst>
          </p:cNvPr>
          <p:cNvSpPr/>
          <p:nvPr/>
        </p:nvSpPr>
        <p:spPr>
          <a:xfrm>
            <a:off x="8352505" y="3845337"/>
            <a:ext cx="1021080" cy="759212"/>
          </a:xfrm>
          <a:prstGeom prst="downArrow">
            <a:avLst/>
          </a:prstGeom>
          <a:solidFill>
            <a:srgbClr val="9B38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9957322-B68C-45DF-13D6-BAD754808AC6}"/>
              </a:ext>
            </a:extLst>
          </p:cNvPr>
          <p:cNvSpPr txBox="1"/>
          <p:nvPr/>
        </p:nvSpPr>
        <p:spPr>
          <a:xfrm>
            <a:off x="7299960" y="4861216"/>
            <a:ext cx="3703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TC cranio e torace con mdc in urgenza </a:t>
            </a:r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D4C3617A-D95D-B831-C0E9-D8E6886F2029}"/>
              </a:ext>
            </a:extLst>
          </p:cNvPr>
          <p:cNvSpPr/>
          <p:nvPr/>
        </p:nvSpPr>
        <p:spPr>
          <a:xfrm>
            <a:off x="6676105" y="1974780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1500" b="1" dirty="0">
                <a:solidFill>
                  <a:srgbClr val="FFFFFF"/>
                </a:solidFill>
                <a:latin typeface="Calibri"/>
              </a:rPr>
              <a:t>1</a:t>
            </a:r>
            <a:endParaRPr sz="15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4F59C1E5-D5E4-934D-CEB9-C559E5A910A2}"/>
              </a:ext>
            </a:extLst>
          </p:cNvPr>
          <p:cNvSpPr/>
          <p:nvPr/>
        </p:nvSpPr>
        <p:spPr>
          <a:xfrm>
            <a:off x="6676105" y="2971800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it-IT" sz="1500" b="1" dirty="0">
                <a:solidFill>
                  <a:srgbClr val="FFFFFF"/>
                </a:solidFill>
                <a:latin typeface="Calibri"/>
              </a:rPr>
              <a:t>2</a:t>
            </a:r>
            <a:endParaRPr sz="1500" b="1" dirty="0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365760"/>
            <a:ext cx="2265352" cy="400110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it-IT" sz="1100" b="1" dirty="0">
                <a:solidFill>
                  <a:srgbClr val="FFFFFF"/>
                </a:solidFill>
                <a:latin typeface="Calibri"/>
              </a:rPr>
              <a:t>3 AGOSTO 2024 </a:t>
            </a:r>
            <a:r>
              <a:rPr sz="1100" b="1" dirty="0">
                <a:solidFill>
                  <a:srgbClr val="FFFFFF"/>
                </a:solidFill>
                <a:latin typeface="Calibri"/>
              </a:rPr>
              <a:t>DIAGNOSTICA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822960"/>
            <a:ext cx="7315200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 dirty="0">
                <a:solidFill>
                  <a:srgbClr val="9B3820"/>
                </a:solidFill>
                <a:latin typeface="Calibri Light"/>
              </a:rPr>
              <a:t>TC </a:t>
            </a:r>
            <a:r>
              <a:rPr sz="2600" b="1" i="0" dirty="0" err="1">
                <a:solidFill>
                  <a:srgbClr val="9B3820"/>
                </a:solidFill>
                <a:latin typeface="Calibri Light"/>
              </a:rPr>
              <a:t>Torace</a:t>
            </a:r>
            <a:r>
              <a:rPr sz="2600" b="1" i="0" dirty="0">
                <a:solidFill>
                  <a:srgbClr val="9B3820"/>
                </a:solidFill>
                <a:latin typeface="Calibri Light"/>
              </a:rPr>
              <a:t> in Regime </a:t>
            </a:r>
            <a:r>
              <a:rPr sz="2600" b="1" i="0" dirty="0" err="1">
                <a:solidFill>
                  <a:srgbClr val="9B3820"/>
                </a:solidFill>
                <a:latin typeface="Calibri Light"/>
              </a:rPr>
              <a:t>d'Urgenza</a:t>
            </a:r>
            <a:endParaRPr sz="2600" b="1" i="0" dirty="0">
              <a:solidFill>
                <a:srgbClr val="9B3820"/>
              </a:solidFill>
              <a:latin typeface="Calibri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8368" y="1417320"/>
            <a:ext cx="548640" cy="45720"/>
          </a:xfrm>
          <a:prstGeom prst="rect">
            <a:avLst/>
          </a:prstGeom>
          <a:solidFill>
            <a:srgbClr val="F26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400368" y="1672564"/>
            <a:ext cx="6629400" cy="1051560"/>
          </a:xfrm>
          <a:prstGeom prst="roundRect">
            <a:avLst>
              <a:gd name="adj" fmla="val 12000"/>
            </a:avLst>
          </a:prstGeom>
          <a:solidFill>
            <a:srgbClr val="8CA085">
              <a:alpha val="7265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11761" y="1828112"/>
            <a:ext cx="6629400" cy="687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 i="0" dirty="0">
                <a:latin typeface="Calibri"/>
              </a:rPr>
              <a:t>Diagnosi CT:  </a:t>
            </a:r>
            <a:r>
              <a:rPr sz="2000" b="0" i="0" dirty="0" err="1">
                <a:latin typeface="Calibri"/>
              </a:rPr>
              <a:t>Voluminosa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ernia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iatale</a:t>
            </a:r>
            <a:r>
              <a:rPr sz="2000" b="0" i="0" dirty="0">
                <a:latin typeface="Calibri"/>
              </a:rPr>
              <a:t> con </a:t>
            </a:r>
            <a:r>
              <a:rPr lang="it-IT" sz="2000" b="0" i="0" dirty="0">
                <a:latin typeface="Calibri"/>
              </a:rPr>
              <a:t>risalita </a:t>
            </a:r>
            <a:r>
              <a:rPr sz="2000" b="0" i="0" dirty="0" err="1">
                <a:latin typeface="Calibri"/>
              </a:rPr>
              <a:t>pressoché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totale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dello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stomaco</a:t>
            </a:r>
            <a:r>
              <a:rPr sz="2000" b="0" i="0" dirty="0">
                <a:latin typeface="Calibri"/>
              </a:rPr>
              <a:t> a </a:t>
            </a:r>
            <a:r>
              <a:rPr sz="2000" b="0" i="0" dirty="0" err="1">
                <a:latin typeface="Calibri"/>
              </a:rPr>
              <a:t>livello</a:t>
            </a:r>
            <a:r>
              <a:rPr sz="2000" b="0" i="0" dirty="0">
                <a:latin typeface="Calibri"/>
              </a:rPr>
              <a:t> del </a:t>
            </a:r>
            <a:r>
              <a:rPr sz="2000" b="0" i="0" dirty="0" err="1">
                <a:latin typeface="Calibri"/>
              </a:rPr>
              <a:t>mediastino</a:t>
            </a:r>
            <a:r>
              <a:rPr sz="2000" b="0" i="0" dirty="0">
                <a:latin typeface="Calibri"/>
              </a:rPr>
              <a:t> </a:t>
            </a:r>
            <a:r>
              <a:rPr sz="2000" b="0" i="0" dirty="0" err="1">
                <a:latin typeface="Calibri"/>
              </a:rPr>
              <a:t>posteriore</a:t>
            </a:r>
            <a:r>
              <a:rPr sz="2000" b="0" i="0" dirty="0">
                <a:latin typeface="Calibri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32026" y="2903220"/>
            <a:ext cx="6597741" cy="1051560"/>
          </a:xfrm>
          <a:prstGeom prst="roundRect">
            <a:avLst>
              <a:gd name="adj" fmla="val 8000"/>
            </a:avLst>
          </a:prstGeom>
          <a:solidFill>
            <a:srgbClr val="9B382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55138" y="2971800"/>
            <a:ext cx="82296" cy="1051560"/>
          </a:xfrm>
          <a:prstGeom prst="rect">
            <a:avLst/>
          </a:prstGeom>
          <a:solidFill>
            <a:srgbClr val="F26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611761" y="3128376"/>
            <a:ext cx="6629400" cy="7384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2000" b="1" i="0" dirty="0" err="1">
                <a:latin typeface="Calibri"/>
              </a:rPr>
              <a:t>Compressione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posteriore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dell'atrio</a:t>
            </a:r>
            <a:r>
              <a:rPr sz="2000" b="1" i="0" dirty="0">
                <a:latin typeface="Calibri"/>
              </a:rPr>
              <a:t> di sinistra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→  </a:t>
            </a:r>
            <a:r>
              <a:rPr sz="2000" b="0" i="1" dirty="0" err="1">
                <a:solidFill>
                  <a:srgbClr val="595963"/>
                </a:solidFill>
                <a:latin typeface="Calibri"/>
              </a:rPr>
              <a:t>Instabilità</a:t>
            </a:r>
            <a:r>
              <a:rPr sz="2000" b="0" i="1" dirty="0">
                <a:solidFill>
                  <a:srgbClr val="595963"/>
                </a:solidFill>
                <a:latin typeface="Calibri"/>
              </a:rPr>
              <a:t> </a:t>
            </a:r>
            <a:r>
              <a:rPr sz="2000" b="0" i="1" dirty="0" err="1">
                <a:solidFill>
                  <a:srgbClr val="595963"/>
                </a:solidFill>
                <a:latin typeface="Calibri"/>
              </a:rPr>
              <a:t>emodinamica</a:t>
            </a:r>
            <a:endParaRPr sz="2000" b="0" i="1" dirty="0">
              <a:solidFill>
                <a:srgbClr val="595963"/>
              </a:solidFill>
              <a:latin typeface="Calibri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32025" y="4196944"/>
            <a:ext cx="6597741" cy="1051560"/>
          </a:xfrm>
          <a:prstGeom prst="roundRect">
            <a:avLst>
              <a:gd name="adj" fmla="val 8000"/>
            </a:avLst>
          </a:prstGeom>
          <a:solidFill>
            <a:srgbClr val="9B3820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555138" y="4267497"/>
            <a:ext cx="82296" cy="1051560"/>
          </a:xfrm>
          <a:prstGeom prst="rect">
            <a:avLst/>
          </a:prstGeom>
          <a:solidFill>
            <a:srgbClr val="F26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611761" y="4158867"/>
            <a:ext cx="5623068" cy="1092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2000" b="1" i="0" dirty="0" err="1">
                <a:latin typeface="Calibri"/>
              </a:rPr>
              <a:t>Compressione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postero-laterale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dei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segmenti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dorsali</a:t>
            </a:r>
            <a:r>
              <a:rPr sz="2000" b="1" i="0" dirty="0">
                <a:latin typeface="Calibri"/>
              </a:rPr>
              <a:t> di </a:t>
            </a:r>
            <a:r>
              <a:rPr sz="2000" b="1" i="0" dirty="0" err="1">
                <a:latin typeface="Calibri"/>
              </a:rPr>
              <a:t>entrambi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i</a:t>
            </a:r>
            <a:r>
              <a:rPr sz="2000" b="1" i="0" dirty="0">
                <a:latin typeface="Calibri"/>
              </a:rPr>
              <a:t> </a:t>
            </a:r>
            <a:r>
              <a:rPr sz="2000" b="1" i="0" dirty="0" err="1">
                <a:latin typeface="Calibri"/>
              </a:rPr>
              <a:t>polmoni</a:t>
            </a:r>
            <a:endParaRPr sz="2000" b="1" i="0" dirty="0">
              <a:latin typeface="Calibri"/>
            </a:endParaRP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→  </a:t>
            </a:r>
            <a:r>
              <a:rPr sz="2000" b="0" i="1" dirty="0" err="1">
                <a:solidFill>
                  <a:srgbClr val="595963"/>
                </a:solidFill>
                <a:latin typeface="Calibri"/>
              </a:rPr>
              <a:t>Atelettasia</a:t>
            </a:r>
            <a:r>
              <a:rPr sz="2000" b="0" i="1" dirty="0">
                <a:solidFill>
                  <a:srgbClr val="595963"/>
                </a:solidFill>
                <a:latin typeface="Calibri"/>
              </a:rPr>
              <a:t> </a:t>
            </a:r>
            <a:r>
              <a:rPr sz="2000" b="0" i="1" dirty="0" err="1">
                <a:solidFill>
                  <a:srgbClr val="595963"/>
                </a:solidFill>
                <a:latin typeface="Calibri"/>
              </a:rPr>
              <a:t>bilaterale</a:t>
            </a:r>
            <a:r>
              <a:rPr sz="2000" b="0" i="1" dirty="0">
                <a:solidFill>
                  <a:srgbClr val="595963"/>
                </a:solidFill>
                <a:latin typeface="Calibri"/>
              </a:rPr>
              <a:t> e SpO2 70%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02827" y="5452591"/>
            <a:ext cx="6626940" cy="777240"/>
          </a:xfrm>
          <a:prstGeom prst="roundRect">
            <a:avLst>
              <a:gd name="adj" fmla="val 1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559651" y="5491189"/>
            <a:ext cx="6037989" cy="6871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 i="0" dirty="0" err="1">
                <a:solidFill>
                  <a:schemeClr val="bg1"/>
                </a:solidFill>
                <a:latin typeface="Calibri"/>
              </a:rPr>
              <a:t>Reperto</a:t>
            </a:r>
            <a:r>
              <a:rPr sz="2000" b="1" i="0" dirty="0">
                <a:solidFill>
                  <a:schemeClr val="bg1"/>
                </a:solidFill>
                <a:latin typeface="Calibri"/>
              </a:rPr>
              <a:t> </a:t>
            </a:r>
            <a:r>
              <a:rPr sz="2000" b="1" i="0" dirty="0" err="1">
                <a:solidFill>
                  <a:schemeClr val="bg1"/>
                </a:solidFill>
                <a:latin typeface="Calibri"/>
              </a:rPr>
              <a:t>secondario</a:t>
            </a:r>
            <a:r>
              <a:rPr sz="2000" b="1" i="0" dirty="0">
                <a:solidFill>
                  <a:schemeClr val="bg1"/>
                </a:solidFill>
                <a:latin typeface="Calibri"/>
              </a:rPr>
              <a:t>:  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Modesta quota di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versamento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pleurico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bilaterale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,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lievemente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più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evidente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 a </a:t>
            </a:r>
            <a:r>
              <a:rPr sz="2000" b="0" i="0" dirty="0" err="1">
                <a:solidFill>
                  <a:srgbClr val="FFFFFF"/>
                </a:solidFill>
                <a:latin typeface="Calibri"/>
              </a:rPr>
              <a:t>destra</a:t>
            </a:r>
            <a:r>
              <a:rPr sz="2000" b="0" i="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4</a:t>
            </a:r>
          </a:p>
        </p:txBody>
      </p:sp>
      <p:pic>
        <p:nvPicPr>
          <p:cNvPr id="19" name="03.08_FFP_ritagliato_migliorato">
            <a:hlinkClick r:id="" action="ppaction://media"/>
            <a:extLst>
              <a:ext uri="{FF2B5EF4-FFF2-40B4-BE49-F238E27FC236}">
                <a16:creationId xmlns:a16="http://schemas.microsoft.com/office/drawing/2014/main" id="{76560DF3-0FD2-9DAE-39B6-FB98825207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232" y="1672564"/>
            <a:ext cx="5029200" cy="4505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365760"/>
            <a:ext cx="3091262" cy="365760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b="1" dirty="0">
                <a:solidFill>
                  <a:srgbClr val="FFFFFF"/>
                </a:solidFill>
                <a:latin typeface="Calibri"/>
              </a:rPr>
              <a:t>03 AGOSTO 2024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822960"/>
            <a:ext cx="91440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600" b="1" i="0">
                <a:solidFill>
                  <a:srgbClr val="242852"/>
                </a:solidFill>
                <a:latin typeface="Calibri Light"/>
              </a:rPr>
              <a:t>Il Secondo Intervento d'Urgenza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371600"/>
            <a:ext cx="548640" cy="45720"/>
          </a:xfrm>
          <a:prstGeom prst="rect">
            <a:avLst/>
          </a:prstGeom>
          <a:solidFill>
            <a:srgbClr val="F26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5</a:t>
            </a:r>
          </a:p>
        </p:txBody>
      </p:sp>
      <p:graphicFrame>
        <p:nvGraphicFramePr>
          <p:cNvPr id="17" name="Diagramma 16">
            <a:extLst>
              <a:ext uri="{FF2B5EF4-FFF2-40B4-BE49-F238E27FC236}">
                <a16:creationId xmlns:a16="http://schemas.microsoft.com/office/drawing/2014/main" id="{8C3D37AB-3FA0-9AA8-5027-01565470AB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703166"/>
              </p:ext>
            </p:extLst>
          </p:nvPr>
        </p:nvGraphicFramePr>
        <p:xfrm>
          <a:off x="640080" y="1581912"/>
          <a:ext cx="6595871" cy="48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0C2CB99E-93D8-3493-2A2C-C3ABF5E0AE3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l="60542" t="37395" r="10005" b="26470"/>
          <a:stretch>
            <a:fillRect/>
          </a:stretch>
        </p:blipFill>
        <p:spPr>
          <a:xfrm>
            <a:off x="7680960" y="1394460"/>
            <a:ext cx="3947160" cy="2701197"/>
          </a:xfrm>
          <a:prstGeom prst="rect">
            <a:avLst/>
          </a:prstGeom>
        </p:spPr>
      </p:pic>
      <p:sp>
        <p:nvSpPr>
          <p:cNvPr id="7" name="Freccia giù 6">
            <a:extLst>
              <a:ext uri="{FF2B5EF4-FFF2-40B4-BE49-F238E27FC236}">
                <a16:creationId xmlns:a16="http://schemas.microsoft.com/office/drawing/2014/main" id="{BAAAA595-72F7-0E62-2820-F346864ABE99}"/>
              </a:ext>
            </a:extLst>
          </p:cNvPr>
          <p:cNvSpPr/>
          <p:nvPr/>
        </p:nvSpPr>
        <p:spPr>
          <a:xfrm>
            <a:off x="9037320" y="4347117"/>
            <a:ext cx="1234440" cy="894588"/>
          </a:xfrm>
          <a:prstGeom prst="downArrow">
            <a:avLst/>
          </a:prstGeom>
          <a:solidFill>
            <a:srgbClr val="9B38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C8A480-5FB0-E10D-41E5-E68A09D5A479}"/>
              </a:ext>
            </a:extLst>
          </p:cNvPr>
          <p:cNvSpPr txBox="1"/>
          <p:nvPr/>
        </p:nvSpPr>
        <p:spPr>
          <a:xfrm>
            <a:off x="7879080" y="5388709"/>
            <a:ext cx="3947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Paziente trasferito presso la Rianimazione dell’Ospedale di Latina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79" y="365759"/>
            <a:ext cx="4064655" cy="521209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Calibri"/>
              </a:rPr>
              <a:t>DECORSO POST-OPERATORIO</a:t>
            </a:r>
          </a:p>
        </p:txBody>
      </p:sp>
      <p:sp>
        <p:nvSpPr>
          <p:cNvPr id="5" name="Rectangle 4"/>
          <p:cNvSpPr/>
          <p:nvPr/>
        </p:nvSpPr>
        <p:spPr>
          <a:xfrm>
            <a:off x="1463040" y="1669222"/>
            <a:ext cx="8869680" cy="36576"/>
          </a:xfrm>
          <a:prstGeom prst="rect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123029" y="1453896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79" y="2126422"/>
            <a:ext cx="35204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9 AGOSTO 2024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8256" y="2446462"/>
            <a:ext cx="3246120" cy="618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b="0" i="0" dirty="0" err="1">
                <a:latin typeface="Calibri"/>
              </a:rPr>
              <a:t>Trasferimento</a:t>
            </a:r>
            <a:r>
              <a:rPr b="0" i="0" dirty="0">
                <a:latin typeface="Calibri"/>
              </a:rPr>
              <a:t> </a:t>
            </a:r>
            <a:r>
              <a:rPr b="0" i="0" dirty="0" err="1">
                <a:latin typeface="Calibri"/>
              </a:rPr>
              <a:t>dalla</a:t>
            </a:r>
            <a:r>
              <a:rPr b="0" i="0" dirty="0">
                <a:latin typeface="Calibri"/>
              </a:rPr>
              <a:t> </a:t>
            </a:r>
            <a:r>
              <a:rPr b="0" i="0" dirty="0" err="1">
                <a:latin typeface="Calibri"/>
              </a:rPr>
              <a:t>Rianimazione</a:t>
            </a:r>
            <a:r>
              <a:rPr b="0" i="0" dirty="0">
                <a:latin typeface="Calibri"/>
              </a:rPr>
              <a:t> al </a:t>
            </a:r>
            <a:r>
              <a:rPr b="0" i="0" dirty="0" err="1">
                <a:latin typeface="Calibri"/>
              </a:rPr>
              <a:t>reparto</a:t>
            </a:r>
            <a:r>
              <a:rPr sz="1300"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5669280" y="1453896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37660" y="2126422"/>
            <a:ext cx="35204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10 AGOSTO 2024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6249" y="2423160"/>
            <a:ext cx="3246120" cy="1255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b="0" i="0" dirty="0">
                <a:solidFill>
                  <a:srgbClr val="242852"/>
                </a:solidFill>
                <a:latin typeface="Calibri"/>
              </a:rPr>
              <a:t>TC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controllo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: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stomaco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in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sede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.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Minime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raccolte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fluide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perisplenica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;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modesto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versamento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pleurico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1" y="1453896"/>
            <a:ext cx="457200" cy="457200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8100" y="2126422"/>
            <a:ext cx="35204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27 AGOSTO 2024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32420" y="2446462"/>
            <a:ext cx="3246120" cy="936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b="0" i="0" dirty="0" err="1">
                <a:solidFill>
                  <a:srgbClr val="242852"/>
                </a:solidFill>
                <a:latin typeface="Calibri"/>
              </a:rPr>
              <a:t>Dimissioni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: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paziente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in discrete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condizioni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generali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,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eupnoico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 in aria </a:t>
            </a:r>
            <a:r>
              <a:rPr b="0" i="0" dirty="0" err="1">
                <a:solidFill>
                  <a:srgbClr val="242852"/>
                </a:solidFill>
                <a:latin typeface="Calibri"/>
              </a:rPr>
              <a:t>ambiente</a:t>
            </a:r>
            <a:r>
              <a:rPr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6</a:t>
            </a: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086F1D26-8BC2-90EE-FAFD-02D71E0BBC6A}"/>
              </a:ext>
            </a:extLst>
          </p:cNvPr>
          <p:cNvSpPr/>
          <p:nvPr/>
        </p:nvSpPr>
        <p:spPr>
          <a:xfrm>
            <a:off x="731519" y="4148632"/>
            <a:ext cx="10728961" cy="1040146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it-IT" sz="2000" b="1" dirty="0">
                <a:solidFill>
                  <a:srgbClr val="FFFFFF"/>
                </a:solidFill>
                <a:latin typeface="Calibri"/>
              </a:rPr>
              <a:t>Esame istologico: Adenocarcinoma del grosso intestino, pT3N0</a:t>
            </a:r>
            <a:endParaRPr sz="2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6FB0AF1A-9CF0-F587-D17D-27D4EB6F3E65}"/>
              </a:ext>
            </a:extLst>
          </p:cNvPr>
          <p:cNvSpPr/>
          <p:nvPr/>
        </p:nvSpPr>
        <p:spPr>
          <a:xfrm>
            <a:off x="731519" y="5452095"/>
            <a:ext cx="10728961" cy="1040146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it-IT" sz="2000" b="1" dirty="0">
                <a:solidFill>
                  <a:srgbClr val="FFFFFF"/>
                </a:solidFill>
                <a:latin typeface="Calibri"/>
              </a:rPr>
              <a:t>Avviato a Follow-up oncologico in considerazione dell’età e delle comorbidità</a:t>
            </a:r>
            <a:endParaRPr sz="2000" b="1" dirty="0">
              <a:solidFill>
                <a:srgbClr val="FFFFFF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.08_FFP_ritagliato_migliorato">
            <a:hlinkClick r:id="" action="ppaction://media"/>
            <a:extLst>
              <a:ext uri="{FF2B5EF4-FFF2-40B4-BE49-F238E27FC236}">
                <a16:creationId xmlns:a16="http://schemas.microsoft.com/office/drawing/2014/main" id="{3F1F5522-379C-43B4-EF91-121529B465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30947" y="943897"/>
            <a:ext cx="6530105" cy="5381412"/>
          </a:xfrm>
          <a:prstGeom prst="rect">
            <a:avLst/>
          </a:prstGeom>
        </p:spPr>
      </p:pic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E806BEDB-4F13-8AC8-9E6E-AA78ABE9B23A}"/>
              </a:ext>
            </a:extLst>
          </p:cNvPr>
          <p:cNvSpPr/>
          <p:nvPr/>
        </p:nvSpPr>
        <p:spPr>
          <a:xfrm>
            <a:off x="271369" y="272085"/>
            <a:ext cx="4064655" cy="521209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lang="it-IT" sz="2000" b="1" dirty="0">
                <a:solidFill>
                  <a:srgbClr val="FFFFFF"/>
                </a:solidFill>
                <a:latin typeface="Calibri"/>
              </a:rPr>
              <a:t>TC torace – addome 10 agosto 2024</a:t>
            </a:r>
            <a:endParaRPr sz="2000" b="1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042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365760"/>
            <a:ext cx="5834462" cy="420622"/>
          </a:xfrm>
          <a:prstGeom prst="roundRect">
            <a:avLst>
              <a:gd name="adj" fmla="val 50000"/>
            </a:avLst>
          </a:prstGeom>
          <a:solidFill>
            <a:srgbClr val="9B3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Calibri"/>
              </a:rPr>
              <a:t>FOLLOW-UP</a:t>
            </a:r>
            <a:r>
              <a:rPr lang="it-IT" sz="2000" b="1" dirty="0">
                <a:solidFill>
                  <a:srgbClr val="FFFFFF"/>
                </a:solidFill>
                <a:latin typeface="Calibri"/>
              </a:rPr>
              <a:t> – UN ANNO DOPO</a:t>
            </a:r>
            <a:endParaRPr sz="11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Rectangle 3"/>
          <p:cNvSpPr/>
          <p:nvPr/>
        </p:nvSpPr>
        <p:spPr>
          <a:xfrm flipV="1">
            <a:off x="640080" y="1275584"/>
            <a:ext cx="5971032" cy="54866"/>
          </a:xfrm>
          <a:prstGeom prst="rect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09600" y="1638575"/>
            <a:ext cx="548640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800" b="1" i="0" dirty="0">
                <a:solidFill>
                  <a:srgbClr val="9B3820"/>
                </a:solidFill>
                <a:latin typeface="Calibri"/>
              </a:rPr>
              <a:t>IL PERCORSO DI RICANALIZZAZIONE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5383" y="3098925"/>
            <a:ext cx="27432" cy="1691640"/>
          </a:xfrm>
          <a:prstGeom prst="rect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35152" y="2438494"/>
            <a:ext cx="555326" cy="590233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8CA08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9662" y="2300048"/>
            <a:ext cx="475488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11 LUGLIO 2025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32499" y="2684842"/>
            <a:ext cx="4457405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800" b="0" i="0" dirty="0">
                <a:solidFill>
                  <a:srgbClr val="242852"/>
                </a:solidFill>
                <a:latin typeface="Calibri"/>
              </a:rPr>
              <a:t>R</a:t>
            </a:r>
            <a:r>
              <a:rPr lang="it-IT" sz="2800" b="0" i="0" dirty="0" err="1">
                <a:solidFill>
                  <a:srgbClr val="242852"/>
                </a:solidFill>
                <a:latin typeface="Calibri"/>
              </a:rPr>
              <a:t>icanalizzazione</a:t>
            </a:r>
            <a:r>
              <a:rPr lang="it-IT" sz="2800" b="0" i="0" dirty="0">
                <a:solidFill>
                  <a:srgbClr val="242852"/>
                </a:solidFill>
                <a:latin typeface="Calibri"/>
              </a:rPr>
              <a:t> colica mediante anastomosi colo-rettale (chiusura della colostomia)</a:t>
            </a:r>
            <a:endParaRPr sz="1450" b="0" i="0" dirty="0">
              <a:solidFill>
                <a:srgbClr val="242852"/>
              </a:solidFill>
              <a:latin typeface="Calibri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35152" y="4813872"/>
            <a:ext cx="555326" cy="590233"/>
          </a:xfrm>
          <a:prstGeom prst="ellipse">
            <a:avLst/>
          </a:prstGeom>
          <a:solidFill>
            <a:srgbClr val="8CA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86423" y="4623294"/>
            <a:ext cx="475488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26B43"/>
                </a:solidFill>
                <a:latin typeface="Calibri"/>
              </a:rPr>
              <a:t>12</a:t>
            </a:r>
            <a:r>
              <a:rPr sz="2400" b="1" i="0" dirty="0">
                <a:solidFill>
                  <a:srgbClr val="F26B43"/>
                </a:solidFill>
                <a:latin typeface="Calibri"/>
              </a:rPr>
              <a:t> </a:t>
            </a:r>
            <a:r>
              <a:rPr sz="2000" b="1" i="0" dirty="0">
                <a:solidFill>
                  <a:srgbClr val="F26B43"/>
                </a:solidFill>
                <a:latin typeface="Calibri"/>
              </a:rPr>
              <a:t>SETTEMBRE 2025</a:t>
            </a:r>
            <a:endParaRPr sz="2400" b="1" i="0" dirty="0">
              <a:solidFill>
                <a:srgbClr val="F26B43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6238" y="5020851"/>
            <a:ext cx="475488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it-IT" sz="2800" dirty="0">
                <a:solidFill>
                  <a:srgbClr val="242852"/>
                </a:solidFill>
                <a:latin typeface="Calibri"/>
              </a:rPr>
              <a:t>C</a:t>
            </a:r>
            <a:r>
              <a:rPr sz="2800" b="0" i="0" dirty="0" err="1">
                <a:solidFill>
                  <a:srgbClr val="242852"/>
                </a:solidFill>
                <a:latin typeface="Calibri"/>
              </a:rPr>
              <a:t>hiusura</a:t>
            </a:r>
            <a:r>
              <a:rPr sz="2800" b="0" i="0" dirty="0">
                <a:solidFill>
                  <a:srgbClr val="242852"/>
                </a:solidFill>
                <a:latin typeface="Calibri"/>
              </a:rPr>
              <a:t> </a:t>
            </a:r>
            <a:r>
              <a:rPr sz="2800" b="0" i="0" dirty="0" err="1">
                <a:solidFill>
                  <a:srgbClr val="242852"/>
                </a:solidFill>
                <a:latin typeface="Calibri"/>
              </a:rPr>
              <a:t>dell'ileostomia</a:t>
            </a:r>
            <a:r>
              <a:rPr sz="2800" b="0" i="0" dirty="0">
                <a:solidFill>
                  <a:srgbClr val="242852"/>
                </a:solidFill>
                <a:latin typeface="Calibri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874519"/>
            <a:ext cx="5166360" cy="3977639"/>
          </a:xfrm>
          <a:prstGeom prst="roundRect">
            <a:avLst>
              <a:gd name="adj" fmla="val 5000"/>
            </a:avLst>
          </a:prstGeom>
          <a:solidFill>
            <a:srgbClr val="E6CB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611112" y="2069462"/>
            <a:ext cx="4434840" cy="14847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000" b="1" i="0" dirty="0">
                <a:solidFill>
                  <a:srgbClr val="9B3820"/>
                </a:solidFill>
                <a:latin typeface="Calibri"/>
              </a:rPr>
              <a:t>Follow-up </a:t>
            </a:r>
            <a:r>
              <a:rPr sz="2000" b="1" i="0" dirty="0" err="1">
                <a:solidFill>
                  <a:srgbClr val="9B3820"/>
                </a:solidFill>
                <a:latin typeface="Calibri"/>
              </a:rPr>
              <a:t>attuale</a:t>
            </a:r>
            <a:r>
              <a:rPr sz="1400" b="1" i="0" dirty="0">
                <a:solidFill>
                  <a:srgbClr val="F26B43"/>
                </a:solidFill>
                <a:latin typeface="Calibri"/>
              </a:rPr>
              <a:t>
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400" b="1" i="0" dirty="0">
                <a:solidFill>
                  <a:srgbClr val="FFFFFF"/>
                </a:solidFill>
                <a:latin typeface="Calibri"/>
              </a:rPr>
              <a:t>Paziente in </a:t>
            </a:r>
            <a:r>
              <a:rPr sz="2400" b="1" i="0" dirty="0" err="1">
                <a:solidFill>
                  <a:srgbClr val="FFFFFF"/>
                </a:solidFill>
                <a:latin typeface="Calibri"/>
              </a:rPr>
              <a:t>buone</a:t>
            </a:r>
            <a:r>
              <a:rPr sz="24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FFFFFF"/>
                </a:solidFill>
                <a:latin typeface="Calibri"/>
              </a:rPr>
              <a:t>condizioni</a:t>
            </a:r>
            <a:r>
              <a:rPr sz="2400" b="1" i="0" dirty="0">
                <a:solidFill>
                  <a:srgbClr val="FFFFFF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FFFFFF"/>
                </a:solidFill>
                <a:latin typeface="Calibri"/>
              </a:rPr>
              <a:t>generali</a:t>
            </a:r>
            <a:r>
              <a:rPr sz="1700" b="0" i="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29400" y="3657600"/>
            <a:ext cx="4434840" cy="18288"/>
          </a:xfrm>
          <a:prstGeom prst="rect">
            <a:avLst/>
          </a:prstGeom>
          <a:solidFill>
            <a:srgbClr val="4A66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629400" y="3931920"/>
            <a:ext cx="4434840" cy="1041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000" b="1" i="0" dirty="0">
                <a:solidFill>
                  <a:srgbClr val="9B3820"/>
                </a:solidFill>
                <a:latin typeface="Calibri"/>
              </a:rPr>
              <a:t>Status </a:t>
            </a:r>
            <a:r>
              <a:rPr sz="2000" b="1" i="0" dirty="0" err="1">
                <a:solidFill>
                  <a:srgbClr val="9B3820"/>
                </a:solidFill>
                <a:latin typeface="Calibri"/>
              </a:rPr>
              <a:t>oncologico</a:t>
            </a:r>
            <a:r>
              <a:rPr sz="1400" b="1" i="0" dirty="0">
                <a:solidFill>
                  <a:srgbClr val="F26B43"/>
                </a:solidFill>
                <a:latin typeface="Calibri"/>
              </a:rPr>
              <a:t>
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sz="2400" b="1" i="0" dirty="0">
                <a:solidFill>
                  <a:srgbClr val="FFFFFF"/>
                </a:solidFill>
                <a:latin typeface="Calibri"/>
              </a:rPr>
              <a:t>Libero da </a:t>
            </a:r>
            <a:r>
              <a:rPr sz="2400" b="1" i="0" dirty="0" err="1">
                <a:solidFill>
                  <a:srgbClr val="FFFFFF"/>
                </a:solidFill>
                <a:latin typeface="Calibri"/>
              </a:rPr>
              <a:t>malattia</a:t>
            </a:r>
            <a:r>
              <a:rPr sz="2400" b="1" i="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65920" y="6473952"/>
            <a:ext cx="23774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Shock Ostruttivo da Ernia Iatale · Caso Clinico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69040" y="6473952"/>
            <a:ext cx="457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AAAEBC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8520" y="2868327"/>
            <a:ext cx="3413760" cy="1121346"/>
          </a:xfrm>
        </p:spPr>
        <p:txBody>
          <a:bodyPr/>
          <a:lstStyle/>
          <a:p>
            <a:r>
              <a:rPr lang="it-IT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Blu cal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1564</TotalTime>
  <Words>384</Words>
  <Application>Microsoft Macintosh PowerPoint</Application>
  <PresentationFormat>Widescreen</PresentationFormat>
  <Paragraphs>76</Paragraphs>
  <Slides>9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Wingdings</vt:lpstr>
      <vt:lpstr>RetrospectVTI</vt:lpstr>
      <vt:lpstr>L’occlusione intestinale neoplastica si complica con un’inattesa insufficienza respiratoria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Iulia  Ferent</cp:lastModifiedBy>
  <cp:revision>13</cp:revision>
  <dcterms:created xsi:type="dcterms:W3CDTF">2022-02-27T17:36:31Z</dcterms:created>
  <dcterms:modified xsi:type="dcterms:W3CDTF">2026-07-04T06:19:58Z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